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tiff" ContentType="image/tif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8" r:id="rId3"/>
    <p:sldId id="260" r:id="rId4"/>
    <p:sldId id="426" r:id="rId6"/>
    <p:sldId id="428" r:id="rId7"/>
    <p:sldId id="436" r:id="rId8"/>
    <p:sldId id="403" r:id="rId9"/>
    <p:sldId id="275" r:id="rId10"/>
    <p:sldId id="405" r:id="rId11"/>
    <p:sldId id="276" r:id="rId12"/>
    <p:sldId id="465" r:id="rId13"/>
    <p:sldId id="466" r:id="rId14"/>
    <p:sldId id="467" r:id="rId15"/>
    <p:sldId id="468" r:id="rId16"/>
    <p:sldId id="469" r:id="rId17"/>
    <p:sldId id="470" r:id="rId18"/>
    <p:sldId id="471" r:id="rId19"/>
    <p:sldId id="280" r:id="rId20"/>
    <p:sldId id="472" r:id="rId21"/>
    <p:sldId id="473" r:id="rId22"/>
    <p:sldId id="475" r:id="rId23"/>
    <p:sldId id="477" r:id="rId24"/>
    <p:sldId id="476" r:id="rId25"/>
    <p:sldId id="478" r:id="rId26"/>
    <p:sldId id="479" r:id="rId27"/>
    <p:sldId id="480" r:id="rId28"/>
    <p:sldId id="481" r:id="rId29"/>
    <p:sldId id="281" r:id="rId30"/>
    <p:sldId id="282" r:id="rId31"/>
    <p:sldId id="391" r:id="rId32"/>
    <p:sldId id="389" r:id="rId33"/>
    <p:sldId id="413" r:id="rId34"/>
    <p:sldId id="357"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han"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A0EFA"/>
    <a:srgbClr val="EC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2" autoAdjust="0"/>
    <p:restoredTop sz="90592" autoAdjust="0"/>
  </p:normalViewPr>
  <p:slideViewPr>
    <p:cSldViewPr snapToGrid="0">
      <p:cViewPr varScale="1">
        <p:scale>
          <a:sx n="86" d="100"/>
          <a:sy n="86" d="100"/>
        </p:scale>
        <p:origin x="509" y="72"/>
      </p:cViewPr>
      <p:guideLst>
        <p:guide orient="horz" pos="2195"/>
        <p:guide pos="28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42.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51.wmf"/><Relationship Id="rId8" Type="http://schemas.openxmlformats.org/officeDocument/2006/relationships/image" Target="../media/image50.wmf"/><Relationship Id="rId7" Type="http://schemas.openxmlformats.org/officeDocument/2006/relationships/image" Target="../media/image49.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55.wmf"/><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4.wmf"/><Relationship Id="rId1" Type="http://schemas.openxmlformats.org/officeDocument/2006/relationships/image" Target="../media/image5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2.wmf"/><Relationship Id="rId1"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C60AA-25CA-4F6E-9343-A2CB7955556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B04E3-EF3E-456F-8697-3DC6014FBBF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150000"/>
              </a:lnSpc>
            </a:pPr>
            <a:r>
              <a:rPr lang="zh-CN" altLang="en-US" sz="2000" dirty="0" smtClean="0">
                <a:latin typeface="微软雅黑" panose="020B0503020204020204" pitchFamily="34" charset="-122"/>
                <a:ea typeface="微软雅黑" panose="020B0503020204020204" pitchFamily="34" charset="-122"/>
              </a:rPr>
              <a:t>矩形波与梯形波的瞬变响应在</a:t>
            </a:r>
            <a:r>
              <a:rPr lang="zh-CN" altLang="en-US" sz="2000" dirty="0" smtClean="0">
                <a:solidFill>
                  <a:srgbClr val="C00000"/>
                </a:solidFill>
                <a:latin typeface="微软雅黑" panose="020B0503020204020204" pitchFamily="34" charset="-122"/>
                <a:ea typeface="微软雅黑" panose="020B0503020204020204" pitchFamily="34" charset="-122"/>
              </a:rPr>
              <a:t>早期有明显差异，在晚期趋于一致</a:t>
            </a:r>
            <a:r>
              <a:rPr lang="zh-CN" altLang="en-US" sz="2000" dirty="0" smtClean="0">
                <a:latin typeface="微软雅黑" panose="020B0503020204020204" pitchFamily="34" charset="-122"/>
                <a:ea typeface="微软雅黑" panose="020B0503020204020204" pitchFamily="34" charset="-122"/>
              </a:rPr>
              <a:t>。在下降沿时间延长的过程中，场值和时间倒数也逐步增加。</a:t>
            </a:r>
            <a:endParaRPr lang="en-US" altLang="zh-CN" sz="2000" dirty="0" smtClean="0">
              <a:latin typeface="微软雅黑" panose="020B0503020204020204" pitchFamily="34" charset="-122"/>
              <a:ea typeface="微软雅黑" panose="020B0503020204020204" pitchFamily="34" charset="-122"/>
            </a:endParaRPr>
          </a:p>
          <a:p>
            <a:pPr indent="457200">
              <a:lnSpc>
                <a:spcPct val="150000"/>
              </a:lnSpc>
            </a:pPr>
            <a:r>
              <a:rPr lang="zh-CN" altLang="zh-CN" sz="2000" dirty="0" smtClean="0">
                <a:latin typeface="微软雅黑" panose="020B0503020204020204" pitchFamily="34" charset="-122"/>
                <a:ea typeface="微软雅黑" panose="020B0503020204020204" pitchFamily="34" charset="-122"/>
              </a:rPr>
              <a:t>矩形波瞬变响应与梯形波瞬变响应在早期相差几倍到十几倍不等，梯形波关断时间越大，影响差异越大，晚期趋于一致。</a:t>
            </a:r>
            <a:endParaRPr lang="zh-CN" altLang="en-US" sz="2000" dirty="0" smtClean="0">
              <a:latin typeface="微软雅黑" panose="020B0503020204020204" pitchFamily="34" charset="-122"/>
              <a:ea typeface="微软雅黑" panose="020B0503020204020204" pitchFamily="34" charset="-122"/>
            </a:endParaRPr>
          </a:p>
          <a:p>
            <a:endParaRPr lang="zh-CN" altLang="en-US" sz="2000"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 图</a:t>
            </a:r>
            <a:r>
              <a:rPr lang="en-US" altLang="zh-CN" sz="1200" dirty="0" smtClean="0">
                <a:latin typeface="微软雅黑" panose="020B0503020204020204" pitchFamily="34" charset="-122"/>
                <a:ea typeface="微软雅黑" panose="020B0503020204020204" pitchFamily="34" charset="-122"/>
              </a:rPr>
              <a:t>3.2.1</a:t>
            </a:r>
            <a:r>
              <a:rPr lang="zh-CN" altLang="en-US" sz="1200" dirty="0" smtClean="0">
                <a:latin typeface="微软雅黑" panose="020B0503020204020204" pitchFamily="34" charset="-122"/>
                <a:ea typeface="微软雅黑" panose="020B0503020204020204" pitchFamily="34" charset="-122"/>
              </a:rPr>
              <a:t>为三角波和矩形波的瞬变响应对比图，瞬变曲线光滑且渐变。对于图</a:t>
            </a:r>
            <a:r>
              <a:rPr lang="en-US" altLang="zh-CN" sz="1200" dirty="0" smtClean="0">
                <a:latin typeface="微软雅黑" panose="020B0503020204020204" pitchFamily="34" charset="-122"/>
                <a:ea typeface="微软雅黑" panose="020B0503020204020204" pitchFamily="34" charset="-122"/>
              </a:rPr>
              <a:t>3.2.1 (a)</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(b) </a:t>
            </a:r>
            <a:r>
              <a:rPr lang="zh-CN" altLang="en-US" sz="1200" dirty="0" smtClean="0">
                <a:latin typeface="微软雅黑" panose="020B0503020204020204" pitchFamily="34" charset="-122"/>
                <a:ea typeface="微软雅黑" panose="020B0503020204020204" pitchFamily="34" charset="-122"/>
              </a:rPr>
              <a:t>图中场值和磁感应强度的时间导数曲线在早期的的差异非常明显，早期差距将近两个数量级，在晚期逐渐趋于一致。早期的差距明显同时再一次证明了用矩形波代替真实发射波形会导致正演结果的差异大，对于实际的工作中，用矩形波代替真实发射波形得到的地下电性界面的定义的准确性有待讨论。</a:t>
            </a:r>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 图</a:t>
            </a:r>
            <a:r>
              <a:rPr lang="en-US" altLang="zh-CN" sz="1200" dirty="0" smtClean="0">
                <a:latin typeface="微软雅黑" panose="020B0503020204020204" pitchFamily="34" charset="-122"/>
                <a:ea typeface="微软雅黑" panose="020B0503020204020204" pitchFamily="34" charset="-122"/>
              </a:rPr>
              <a:t>3.3.1</a:t>
            </a:r>
            <a:r>
              <a:rPr lang="zh-CN" altLang="en-US" sz="1200" dirty="0" smtClean="0">
                <a:latin typeface="微软雅黑" panose="020B0503020204020204" pitchFamily="34" charset="-122"/>
                <a:ea typeface="微软雅黑" panose="020B0503020204020204" pitchFamily="34" charset="-122"/>
              </a:rPr>
              <a:t>为半正弦波与矩形波正演响应对比图，瞬变曲线光滑且渐变。对于图</a:t>
            </a:r>
            <a:r>
              <a:rPr lang="en-US" altLang="zh-CN" sz="1200" dirty="0" smtClean="0">
                <a:latin typeface="微软雅黑" panose="020B0503020204020204" pitchFamily="34" charset="-122"/>
                <a:ea typeface="微软雅黑" panose="020B0503020204020204" pitchFamily="34" charset="-122"/>
              </a:rPr>
              <a:t>3.3.1 (a)</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(b) </a:t>
            </a:r>
            <a:r>
              <a:rPr lang="zh-CN" altLang="en-US" sz="1200" dirty="0" smtClean="0">
                <a:latin typeface="微软雅黑" panose="020B0503020204020204" pitchFamily="34" charset="-122"/>
                <a:ea typeface="微软雅黑" panose="020B0503020204020204" pitchFamily="34" charset="-122"/>
              </a:rPr>
              <a:t>图中场值和磁感应强度的时间导数曲线在早期的的差异非常明显，早期差距超过一个数量级，这同时再一次证明了用矩形波代替真实发射波形会导致正演结果的差异巨大，在后面进行地下界面定义的时候差距影响较大。因而不能忽略发射波形的影响。</a:t>
            </a:r>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7D0732-F72B-4C5D-A366-B73F493F95F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46.wmf"/><Relationship Id="rId7" Type="http://schemas.openxmlformats.org/officeDocument/2006/relationships/oleObject" Target="../embeddings/oleObject11.bin"/><Relationship Id="rId6" Type="http://schemas.openxmlformats.org/officeDocument/2006/relationships/image" Target="../media/image45.wmf"/><Relationship Id="rId5" Type="http://schemas.openxmlformats.org/officeDocument/2006/relationships/oleObject" Target="../embeddings/oleObject10.bin"/><Relationship Id="rId4" Type="http://schemas.openxmlformats.org/officeDocument/2006/relationships/image" Target="../media/image44.wmf"/><Relationship Id="rId3" Type="http://schemas.openxmlformats.org/officeDocument/2006/relationships/oleObject" Target="../embeddings/oleObject9.bin"/><Relationship Id="rId22" Type="http://schemas.openxmlformats.org/officeDocument/2006/relationships/notesSlide" Target="../notesSlides/notesSlide4.xml"/><Relationship Id="rId21" Type="http://schemas.openxmlformats.org/officeDocument/2006/relationships/vmlDrawing" Target="../drawings/vmlDrawing2.vml"/><Relationship Id="rId20" Type="http://schemas.openxmlformats.org/officeDocument/2006/relationships/slideLayout" Target="../slideLayouts/slideLayout7.xml"/><Relationship Id="rId2" Type="http://schemas.openxmlformats.org/officeDocument/2006/relationships/image" Target="../media/image43.wmf"/><Relationship Id="rId19" Type="http://schemas.openxmlformats.org/officeDocument/2006/relationships/image" Target="../media/image2.png"/><Relationship Id="rId18" Type="http://schemas.openxmlformats.org/officeDocument/2006/relationships/image" Target="../media/image51.wmf"/><Relationship Id="rId17" Type="http://schemas.openxmlformats.org/officeDocument/2006/relationships/oleObject" Target="../embeddings/oleObject16.bin"/><Relationship Id="rId16" Type="http://schemas.openxmlformats.org/officeDocument/2006/relationships/image" Target="../media/image50.wmf"/><Relationship Id="rId15" Type="http://schemas.openxmlformats.org/officeDocument/2006/relationships/oleObject" Target="../embeddings/oleObject15.bin"/><Relationship Id="rId14" Type="http://schemas.openxmlformats.org/officeDocument/2006/relationships/image" Target="../media/image49.wmf"/><Relationship Id="rId13" Type="http://schemas.openxmlformats.org/officeDocument/2006/relationships/oleObject" Target="../embeddings/oleObject14.bin"/><Relationship Id="rId12" Type="http://schemas.openxmlformats.org/officeDocument/2006/relationships/image" Target="../media/image48.wmf"/><Relationship Id="rId11" Type="http://schemas.openxmlformats.org/officeDocument/2006/relationships/oleObject" Target="../embeddings/oleObject13.bin"/><Relationship Id="rId10" Type="http://schemas.openxmlformats.org/officeDocument/2006/relationships/image" Target="../media/image47.wmf"/><Relationship Id="rId1"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9" Type="http://schemas.openxmlformats.org/officeDocument/2006/relationships/image" Target="../media/image55.wmf"/><Relationship Id="rId8" Type="http://schemas.openxmlformats.org/officeDocument/2006/relationships/oleObject" Target="../embeddings/oleObject20.bin"/><Relationship Id="rId7" Type="http://schemas.openxmlformats.org/officeDocument/2006/relationships/image" Target="../media/image54.wmf"/><Relationship Id="rId6" Type="http://schemas.openxmlformats.org/officeDocument/2006/relationships/oleObject" Target="../embeddings/oleObject19.bin"/><Relationship Id="rId5" Type="http://schemas.openxmlformats.org/officeDocument/2006/relationships/image" Target="../media/image53.wmf"/><Relationship Id="rId4" Type="http://schemas.openxmlformats.org/officeDocument/2006/relationships/oleObject" Target="../embeddings/oleObject18.bin"/><Relationship Id="rId3" Type="http://schemas.openxmlformats.org/officeDocument/2006/relationships/image" Target="../media/image52.wmf"/><Relationship Id="rId2" Type="http://schemas.openxmlformats.org/officeDocument/2006/relationships/oleObject" Target="../embeddings/oleObject17.bin"/><Relationship Id="rId14" Type="http://schemas.openxmlformats.org/officeDocument/2006/relationships/notesSlide" Target="../notesSlides/notesSlide5.xml"/><Relationship Id="rId13" Type="http://schemas.openxmlformats.org/officeDocument/2006/relationships/vmlDrawing" Target="../drawings/vmlDrawing3.vml"/><Relationship Id="rId12" Type="http://schemas.openxmlformats.org/officeDocument/2006/relationships/slideLayout" Target="../slideLayouts/slideLayout7.xml"/><Relationship Id="rId11" Type="http://schemas.openxmlformats.org/officeDocument/2006/relationships/image" Target="../media/image57.png"/><Relationship Id="rId10" Type="http://schemas.openxmlformats.org/officeDocument/2006/relationships/image" Target="../media/image56.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2.wmf"/><Relationship Id="rId6" Type="http://schemas.openxmlformats.org/officeDocument/2006/relationships/oleObject" Target="../embeddings/oleObject23.bin"/><Relationship Id="rId5" Type="http://schemas.openxmlformats.org/officeDocument/2006/relationships/image" Target="../media/image54.wmf"/><Relationship Id="rId4" Type="http://schemas.openxmlformats.org/officeDocument/2006/relationships/oleObject" Target="../embeddings/oleObject22.bin"/><Relationship Id="rId3" Type="http://schemas.openxmlformats.org/officeDocument/2006/relationships/image" Target="../media/image58.wmf"/><Relationship Id="rId2" Type="http://schemas.openxmlformats.org/officeDocument/2006/relationships/oleObject" Target="../embeddings/oleObject21.bin"/><Relationship Id="rId12" Type="http://schemas.openxmlformats.org/officeDocument/2006/relationships/notesSlide" Target="../notesSlides/notesSlide6.xml"/><Relationship Id="rId11" Type="http://schemas.openxmlformats.org/officeDocument/2006/relationships/vmlDrawing" Target="../drawings/vmlDrawing4.v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image" Target="../media/image54.wmf"/><Relationship Id="rId6" Type="http://schemas.openxmlformats.org/officeDocument/2006/relationships/oleObject" Target="../embeddings/oleObject26.bin"/><Relationship Id="rId5" Type="http://schemas.openxmlformats.org/officeDocument/2006/relationships/image" Target="../media/image52.wmf"/><Relationship Id="rId4" Type="http://schemas.openxmlformats.org/officeDocument/2006/relationships/oleObject" Target="../embeddings/oleObject25.bin"/><Relationship Id="rId3" Type="http://schemas.openxmlformats.org/officeDocument/2006/relationships/image" Target="../media/image61.wmf"/><Relationship Id="rId2" Type="http://schemas.openxmlformats.org/officeDocument/2006/relationships/oleObject" Target="../embeddings/oleObject24.bin"/><Relationship Id="rId12" Type="http://schemas.openxmlformats.org/officeDocument/2006/relationships/notesSlide" Target="../notesSlides/notesSlide7.xml"/><Relationship Id="rId11" Type="http://schemas.openxmlformats.org/officeDocument/2006/relationships/vmlDrawing" Target="../drawings/vmlDrawing5.v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tiff"/><Relationship Id="rId2" Type="http://schemas.openxmlformats.org/officeDocument/2006/relationships/image" Target="../media/image64.jpe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image" Target="../media/image70.wmf"/><Relationship Id="rId8" Type="http://schemas.openxmlformats.org/officeDocument/2006/relationships/oleObject" Target="../embeddings/oleObject30.bin"/><Relationship Id="rId7" Type="http://schemas.openxmlformats.org/officeDocument/2006/relationships/image" Target="../media/image69.wmf"/><Relationship Id="rId6" Type="http://schemas.openxmlformats.org/officeDocument/2006/relationships/oleObject" Target="../embeddings/oleObject29.bin"/><Relationship Id="rId5" Type="http://schemas.openxmlformats.org/officeDocument/2006/relationships/image" Target="../media/image68.wmf"/><Relationship Id="rId4" Type="http://schemas.openxmlformats.org/officeDocument/2006/relationships/oleObject" Target="../embeddings/oleObject28.bin"/><Relationship Id="rId3" Type="http://schemas.openxmlformats.org/officeDocument/2006/relationships/image" Target="../media/image67.wmf"/><Relationship Id="rId2" Type="http://schemas.openxmlformats.org/officeDocument/2006/relationships/oleObject" Target="../embeddings/oleObject27.bin"/><Relationship Id="rId11" Type="http://schemas.openxmlformats.org/officeDocument/2006/relationships/vmlDrawing" Target="../drawings/vmlDrawing6.v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7.xml"/><Relationship Id="rId7" Type="http://schemas.openxmlformats.org/officeDocument/2006/relationships/image" Target="../media/image73.wmf"/><Relationship Id="rId6" Type="http://schemas.openxmlformats.org/officeDocument/2006/relationships/oleObject" Target="../embeddings/oleObject33.bin"/><Relationship Id="rId5" Type="http://schemas.openxmlformats.org/officeDocument/2006/relationships/image" Target="../media/image72.wmf"/><Relationship Id="rId4" Type="http://schemas.openxmlformats.org/officeDocument/2006/relationships/oleObject" Target="../embeddings/oleObject32.bin"/><Relationship Id="rId3" Type="http://schemas.openxmlformats.org/officeDocument/2006/relationships/image" Target="../media/image71.wmf"/><Relationship Id="rId2" Type="http://schemas.openxmlformats.org/officeDocument/2006/relationships/oleObject" Target="../embeddings/oleObject31.bin"/><Relationship Id="rId10" Type="http://schemas.openxmlformats.org/officeDocument/2006/relationships/notesSlide" Target="../notesSlides/notesSlide8.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76.png"/><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image" Target="../media/image2.tiff"/></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 Id="rId3" Type="http://schemas.openxmlformats.org/officeDocument/2006/relationships/image" Target="../media/image6.tiff"/><Relationship Id="rId2" Type="http://schemas.openxmlformats.org/officeDocument/2006/relationships/image" Target="../media/image77.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 Id="rId3" Type="http://schemas.openxmlformats.org/officeDocument/2006/relationships/image" Target="../media/image10.tiff"/><Relationship Id="rId2" Type="http://schemas.openxmlformats.org/officeDocument/2006/relationships/image" Target="../media/image80.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7.xml"/><Relationship Id="rId6" Type="http://schemas.openxmlformats.org/officeDocument/2006/relationships/image" Target="../media/image13.tiff"/><Relationship Id="rId5" Type="http://schemas.openxmlformats.org/officeDocument/2006/relationships/image" Target="../media/image16.tiff"/><Relationship Id="rId4" Type="http://schemas.openxmlformats.org/officeDocument/2006/relationships/image" Target="../media/image15.tiff"/><Relationship Id="rId3" Type="http://schemas.openxmlformats.org/officeDocument/2006/relationships/image" Target="../media/image14.tiff"/><Relationship Id="rId2" Type="http://schemas.openxmlformats.org/officeDocument/2006/relationships/image" Target="../media/image77.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82.jpeg"/><Relationship Id="rId2" Type="http://schemas.openxmlformats.org/officeDocument/2006/relationships/image" Target="../media/image79.jpeg"/><Relationship Id="rId1" Type="http://schemas.openxmlformats.org/officeDocument/2006/relationships/image" Target="../media/image81.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3" Type="http://schemas.openxmlformats.org/officeDocument/2006/relationships/image" Target="../media/image17.tiff"/><Relationship Id="rId2" Type="http://schemas.openxmlformats.org/officeDocument/2006/relationships/image" Target="../media/image80.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3" Type="http://schemas.openxmlformats.org/officeDocument/2006/relationships/image" Target="../media/image21.tiff"/><Relationship Id="rId2" Type="http://schemas.openxmlformats.org/officeDocument/2006/relationships/image" Target="../media/image77.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85.png"/><Relationship Id="rId7" Type="http://schemas.openxmlformats.org/officeDocument/2006/relationships/image" Target="../media/image32.tiff"/><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 Id="rId3" Type="http://schemas.openxmlformats.org/officeDocument/2006/relationships/image" Target="../media/image28.tiff"/><Relationship Id="rId2" Type="http://schemas.openxmlformats.org/officeDocument/2006/relationships/image" Target="../media/image27.tiff"/><Relationship Id="rId12" Type="http://schemas.openxmlformats.org/officeDocument/2006/relationships/vmlDrawing" Target="../drawings/vmlDrawing8.vml"/><Relationship Id="rId11" Type="http://schemas.openxmlformats.org/officeDocument/2006/relationships/slideLayout" Target="../slideLayouts/slideLayout7.xml"/><Relationship Id="rId10" Type="http://schemas.openxmlformats.org/officeDocument/2006/relationships/image" Target="../media/image86.wmf"/><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 Id="rId3" Type="http://schemas.openxmlformats.org/officeDocument/2006/relationships/image" Target="../media/image34.tiff"/><Relationship Id="rId2" Type="http://schemas.openxmlformats.org/officeDocument/2006/relationships/image" Target="../media/image2.png"/><Relationship Id="rId1" Type="http://schemas.openxmlformats.org/officeDocument/2006/relationships/image" Target="../media/image33.tif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5.xml"/><Relationship Id="rId7" Type="http://schemas.openxmlformats.org/officeDocument/2006/relationships/image" Target="../media/image13.png"/><Relationship Id="rId6" Type="http://schemas.openxmlformats.org/officeDocument/2006/relationships/tags" Target="../tags/tag4.xml"/><Relationship Id="rId5" Type="http://schemas.openxmlformats.org/officeDocument/2006/relationships/image" Target="../media/image12.png"/><Relationship Id="rId4" Type="http://schemas.openxmlformats.org/officeDocument/2006/relationships/tags" Target="../tags/tag3.xml"/><Relationship Id="rId3" Type="http://schemas.openxmlformats.org/officeDocument/2006/relationships/image" Target="../media/image11.png"/><Relationship Id="rId2" Type="http://schemas.openxmlformats.org/officeDocument/2006/relationships/tags" Target="../tags/tag2.xml"/><Relationship Id="rId11" Type="http://schemas.openxmlformats.org/officeDocument/2006/relationships/slideLayout" Target="../slideLayouts/slideLayout7.xml"/><Relationship Id="rId10" Type="http://schemas.openxmlformats.org/officeDocument/2006/relationships/tags" Target="../tags/tag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9" Type="http://schemas.openxmlformats.org/officeDocument/2006/relationships/image" Target="../media/image37.wmf"/><Relationship Id="rId8" Type="http://schemas.openxmlformats.org/officeDocument/2006/relationships/oleObject" Target="../embeddings/oleObject2.bin"/><Relationship Id="rId7" Type="http://schemas.openxmlformats.org/officeDocument/2006/relationships/image" Target="../media/image36.wmf"/><Relationship Id="rId6" Type="http://schemas.openxmlformats.org/officeDocument/2006/relationships/oleObject" Target="../embeddings/oleObject1.bin"/><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2" Type="http://schemas.openxmlformats.org/officeDocument/2006/relationships/notesSlide" Target="../notesSlides/notesSlide3.xml"/><Relationship Id="rId21" Type="http://schemas.openxmlformats.org/officeDocument/2006/relationships/vmlDrawing" Target="../drawings/vmlDrawing1.vml"/><Relationship Id="rId20" Type="http://schemas.openxmlformats.org/officeDocument/2006/relationships/slideLayout" Target="../slideLayouts/slideLayout7.xml"/><Relationship Id="rId2" Type="http://schemas.openxmlformats.org/officeDocument/2006/relationships/image" Target="../media/image32.jpeg"/><Relationship Id="rId19" Type="http://schemas.openxmlformats.org/officeDocument/2006/relationships/image" Target="../media/image42.wmf"/><Relationship Id="rId18" Type="http://schemas.openxmlformats.org/officeDocument/2006/relationships/oleObject" Target="../embeddings/oleObject7.bin"/><Relationship Id="rId17" Type="http://schemas.openxmlformats.org/officeDocument/2006/relationships/image" Target="../media/image41.wmf"/><Relationship Id="rId16" Type="http://schemas.openxmlformats.org/officeDocument/2006/relationships/oleObject" Target="../embeddings/oleObject6.bin"/><Relationship Id="rId15" Type="http://schemas.openxmlformats.org/officeDocument/2006/relationships/image" Target="../media/image40.wmf"/><Relationship Id="rId14" Type="http://schemas.openxmlformats.org/officeDocument/2006/relationships/oleObject" Target="../embeddings/oleObject5.bin"/><Relationship Id="rId13" Type="http://schemas.openxmlformats.org/officeDocument/2006/relationships/image" Target="../media/image39.wmf"/><Relationship Id="rId12" Type="http://schemas.openxmlformats.org/officeDocument/2006/relationships/oleObject" Target="../embeddings/oleObject4.bin"/><Relationship Id="rId11" Type="http://schemas.openxmlformats.org/officeDocument/2006/relationships/image" Target="../media/image38.wmf"/><Relationship Id="rId10" Type="http://schemas.openxmlformats.org/officeDocument/2006/relationships/oleObject" Target="../embeddings/oleObject3.bin"/><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52144" y="338905"/>
            <a:ext cx="6106351" cy="521970"/>
          </a:xfrm>
          <a:prstGeom prst="rect">
            <a:avLst/>
          </a:prstGeom>
          <a:noFill/>
        </p:spPr>
        <p:txBody>
          <a:bodyPr wrap="square" rtlCol="0">
            <a:spAutoFit/>
          </a:bodyPr>
          <a:lstStyle/>
          <a:p>
            <a:pPr algn="ctr">
              <a:tabLst>
                <a:tab pos="721995" algn="l"/>
              </a:tabLst>
            </a:pPr>
            <a:r>
              <a:rPr lang="zh-CN" altLang="en-US" sz="2800" b="1" spc="1000" dirty="0">
                <a:solidFill>
                  <a:srgbClr val="C00000"/>
                </a:solidFill>
                <a:latin typeface="微软雅黑" panose="020B0503020204020204" pitchFamily="34" charset="-122"/>
                <a:ea typeface="微软雅黑" panose="020B0503020204020204" pitchFamily="34" charset="-122"/>
              </a:rPr>
              <a:t>地球物理学进展</a:t>
            </a:r>
            <a:endParaRPr lang="zh-CN" altLang="en-US" sz="2800" b="1" spc="1000" dirty="0">
              <a:solidFill>
                <a:srgbClr val="C00000"/>
              </a:solidFill>
              <a:latin typeface="微软雅黑" panose="020B0503020204020204" pitchFamily="34" charset="-122"/>
              <a:ea typeface="微软雅黑" panose="020B0503020204020204" pitchFamily="34" charset="-122"/>
            </a:endParaRPr>
          </a:p>
        </p:txBody>
      </p:sp>
      <p:sp>
        <p:nvSpPr>
          <p:cNvPr id="6" name="标题 1"/>
          <p:cNvSpPr txBox="1"/>
          <p:nvPr/>
        </p:nvSpPr>
        <p:spPr>
          <a:xfrm>
            <a:off x="320513" y="1621971"/>
            <a:ext cx="8439912" cy="16058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5500"/>
              </a:lnSpc>
            </a:pPr>
            <a:r>
              <a:rPr lang="zh-CN" altLang="en-US" b="1" dirty="0">
                <a:solidFill>
                  <a:srgbClr val="C00000"/>
                </a:solidFill>
                <a:latin typeface="微软雅黑" panose="020B0503020204020204" pitchFamily="34" charset="-122"/>
                <a:ea typeface="微软雅黑" panose="020B0503020204020204" pitchFamily="34" charset="-122"/>
              </a:rPr>
              <a:t>任意发射</a:t>
            </a:r>
            <a:r>
              <a:rPr lang="zh-CN" altLang="en-US" b="1" dirty="0">
                <a:solidFill>
                  <a:srgbClr val="C00000"/>
                </a:solidFill>
                <a:latin typeface="微软雅黑" panose="020B0503020204020204" pitchFamily="34" charset="-122"/>
                <a:ea typeface="微软雅黑" panose="020B0503020204020204" pitchFamily="34" charset="-122"/>
              </a:rPr>
              <a:t>波形的全</a:t>
            </a:r>
            <a:r>
              <a:rPr lang="zh-CN" altLang="en-US" b="1" dirty="0">
                <a:solidFill>
                  <a:srgbClr val="C00000"/>
                </a:solidFill>
                <a:latin typeface="微软雅黑" panose="020B0503020204020204" pitchFamily="34" charset="-122"/>
                <a:ea typeface="微软雅黑" panose="020B0503020204020204" pitchFamily="34" charset="-122"/>
              </a:rPr>
              <a:t>域视电阻率定义</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副标题 2"/>
          <p:cNvSpPr txBox="1"/>
          <p:nvPr/>
        </p:nvSpPr>
        <p:spPr>
          <a:xfrm>
            <a:off x="2760847" y="3339829"/>
            <a:ext cx="4249555" cy="1296048"/>
          </a:xfrm>
          <a:prstGeom prst="rect">
            <a:avLst/>
          </a:prstGeom>
        </p:spPr>
        <p:txBody>
          <a:bodyPr/>
          <a:lstStyle>
            <a:lvl1pPr marL="0" indent="0" algn="ctr" rtl="0" eaLnBrk="1" fontAlgn="base" hangingPunct="1">
              <a:spcBef>
                <a:spcPct val="20000"/>
              </a:spcBef>
              <a:spcAft>
                <a:spcPct val="0"/>
              </a:spcAft>
              <a:buNone/>
              <a:defRPr sz="3200">
                <a:solidFill>
                  <a:schemeClr val="tx1"/>
                </a:solidFill>
                <a:latin typeface="微软雅黑" panose="020B0503020204020204" pitchFamily="34" charset="-122"/>
                <a:ea typeface="微软雅黑" panose="020B0503020204020204" pitchFamily="34" charset="-122"/>
                <a:cs typeface="+mn-cs"/>
              </a:defRPr>
            </a:lvl1pPr>
            <a:lvl2pPr marL="457200" indent="0" algn="ctr" rtl="0" eaLnBrk="1" fontAlgn="base" hangingPunct="1">
              <a:spcBef>
                <a:spcPct val="20000"/>
              </a:spcBef>
              <a:spcAft>
                <a:spcPct val="0"/>
              </a:spcAft>
              <a:buNone/>
              <a:defRPr sz="2800">
                <a:solidFill>
                  <a:schemeClr val="tx1"/>
                </a:solidFill>
                <a:latin typeface="+mn-lt"/>
                <a:ea typeface="+mn-ea"/>
              </a:defRPr>
            </a:lvl2pPr>
            <a:lvl3pPr marL="914400" indent="0" algn="ctr" rtl="0" eaLnBrk="1" fontAlgn="base" hangingPunct="1">
              <a:spcBef>
                <a:spcPct val="20000"/>
              </a:spcBef>
              <a:spcAft>
                <a:spcPct val="0"/>
              </a:spcAft>
              <a:buNone/>
              <a:defRPr sz="2400">
                <a:solidFill>
                  <a:schemeClr val="tx1"/>
                </a:solidFill>
                <a:latin typeface="+mn-lt"/>
                <a:ea typeface="+mn-ea"/>
              </a:defRPr>
            </a:lvl3pPr>
            <a:lvl4pPr marL="1371600" indent="0" algn="ctr" rtl="0" eaLnBrk="1" fontAlgn="base" hangingPunct="1">
              <a:spcBef>
                <a:spcPct val="20000"/>
              </a:spcBef>
              <a:spcAft>
                <a:spcPct val="0"/>
              </a:spcAft>
              <a:buNone/>
              <a:defRPr sz="2000">
                <a:solidFill>
                  <a:schemeClr val="tx1"/>
                </a:solidFill>
                <a:latin typeface="+mn-lt"/>
                <a:ea typeface="+mn-ea"/>
              </a:defRPr>
            </a:lvl4pPr>
            <a:lvl5pPr marL="1828800" indent="0" algn="ctr" rtl="0" eaLnBrk="1" fontAlgn="base" hangingPunct="1">
              <a:spcBef>
                <a:spcPct val="20000"/>
              </a:spcBef>
              <a:spcAft>
                <a:spcPct val="0"/>
              </a:spcAft>
              <a:buNone/>
              <a:defRPr sz="2000">
                <a:solidFill>
                  <a:schemeClr val="tx1"/>
                </a:solidFill>
                <a:latin typeface="+mn-lt"/>
                <a:ea typeface="+mn-ea"/>
              </a:defRPr>
            </a:lvl5pPr>
            <a:lvl6pPr marL="2286000" indent="0" algn="ctr" rtl="0" eaLnBrk="1" fontAlgn="base" hangingPunct="1">
              <a:spcBef>
                <a:spcPct val="20000"/>
              </a:spcBef>
              <a:spcAft>
                <a:spcPct val="0"/>
              </a:spcAft>
              <a:buNone/>
              <a:defRPr sz="2000">
                <a:solidFill>
                  <a:schemeClr val="tx1"/>
                </a:solidFill>
                <a:latin typeface="+mn-lt"/>
                <a:ea typeface="+mn-ea"/>
              </a:defRPr>
            </a:lvl6pPr>
            <a:lvl7pPr marL="2743200" indent="0" algn="ctr" rtl="0" eaLnBrk="1" fontAlgn="base" hangingPunct="1">
              <a:spcBef>
                <a:spcPct val="20000"/>
              </a:spcBef>
              <a:spcAft>
                <a:spcPct val="0"/>
              </a:spcAft>
              <a:buNone/>
              <a:defRPr sz="2000">
                <a:solidFill>
                  <a:schemeClr val="tx1"/>
                </a:solidFill>
                <a:latin typeface="+mn-lt"/>
                <a:ea typeface="+mn-ea"/>
              </a:defRPr>
            </a:lvl7pPr>
            <a:lvl8pPr marL="3200400" indent="0" algn="ctr" rtl="0" eaLnBrk="1" fontAlgn="base" hangingPunct="1">
              <a:spcBef>
                <a:spcPct val="20000"/>
              </a:spcBef>
              <a:spcAft>
                <a:spcPct val="0"/>
              </a:spcAft>
              <a:buNone/>
              <a:defRPr sz="2000">
                <a:solidFill>
                  <a:schemeClr val="tx1"/>
                </a:solidFill>
                <a:latin typeface="+mn-lt"/>
                <a:ea typeface="+mn-ea"/>
              </a:defRPr>
            </a:lvl8pPr>
            <a:lvl9pPr marL="3657600" indent="0" algn="ctr" rtl="0" eaLnBrk="1" fontAlgn="base" hangingPunct="1">
              <a:spcBef>
                <a:spcPct val="20000"/>
              </a:spcBef>
              <a:spcAft>
                <a:spcPct val="0"/>
              </a:spcAft>
              <a:buNone/>
              <a:defRPr sz="2000">
                <a:solidFill>
                  <a:schemeClr val="tx1"/>
                </a:solidFill>
                <a:latin typeface="+mn-lt"/>
                <a:ea typeface="+mn-ea"/>
              </a:defRPr>
            </a:lvl9pPr>
          </a:lstStyle>
          <a:p>
            <a:pPr algn="l">
              <a:lnSpc>
                <a:spcPct val="150000"/>
              </a:lnSpc>
            </a:pPr>
            <a:r>
              <a:rPr lang="zh-CN" altLang="en-US" sz="2400" b="1" spc="800" dirty="0"/>
              <a:t>研究生姓名</a:t>
            </a:r>
            <a:r>
              <a:rPr lang="zh-CN" altLang="en-US" sz="2400" b="1" spc="800" dirty="0"/>
              <a:t>：曹华科</a:t>
            </a:r>
            <a:endParaRPr lang="zh-CN" altLang="en-US" sz="2400" b="1" spc="800" dirty="0"/>
          </a:p>
          <a:p>
            <a:pPr algn="l">
              <a:lnSpc>
                <a:spcPct val="150000"/>
              </a:lnSpc>
            </a:pPr>
            <a:r>
              <a:rPr lang="zh-CN" altLang="en-US" sz="2400" b="1" dirty="0"/>
              <a:t>任   课   老   师： 包 乾 宗</a:t>
            </a:r>
            <a:endParaRPr lang="zh-CN" altLang="en-US" sz="2400" b="1" dirty="0"/>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4636168"/>
            <a:ext cx="9143999" cy="2189747"/>
          </a:xfrm>
          <a:prstGeom prst="rect">
            <a:avLst/>
          </a:prstGeom>
        </p:spPr>
      </p:pic>
      <p:sp>
        <p:nvSpPr>
          <p:cNvPr id="9" name="矩形 8"/>
          <p:cNvSpPr/>
          <p:nvPr/>
        </p:nvSpPr>
        <p:spPr bwMode="auto">
          <a:xfrm rot="10800000">
            <a:off x="0" y="4747518"/>
            <a:ext cx="9143999" cy="3151315"/>
          </a:xfrm>
          <a:prstGeom prst="rect">
            <a:avLst/>
          </a:prstGeom>
          <a:gradFill flip="none" rotWithShape="1">
            <a:gsLst>
              <a:gs pos="0">
                <a:schemeClr val="bg1">
                  <a:alpha val="0"/>
                </a:schemeClr>
              </a:gs>
              <a:gs pos="13000">
                <a:srgbClr val="FFFFFF">
                  <a:alpha val="54000"/>
                </a:srgbClr>
              </a:gs>
              <a:gs pos="44000">
                <a:srgbClr val="FFFFFF">
                  <a:alpha val="54000"/>
                </a:srgbClr>
              </a:gs>
              <a:gs pos="70000">
                <a:srgbClr val="FFFFFF">
                  <a:alpha val="74000"/>
                </a:srgbClr>
              </a:gs>
              <a:gs pos="100000">
                <a:schemeClr val="bg1"/>
              </a:gs>
            </a:gsLst>
            <a:lin ang="16200000" scaled="1"/>
            <a:tileRect/>
          </a:gradFill>
          <a:ln w="9525" cap="flat" cmpd="sng" algn="ctr">
            <a:noFill/>
            <a:prstDash val="solid"/>
            <a:round/>
            <a:headEnd type="none" w="med" len="med"/>
            <a:tailEnd type="none" w="med" len="med"/>
          </a:ln>
          <a:effectLst/>
        </p:spPr>
        <p:txBody>
          <a:bodyPr wrap="square">
            <a:spAutoFit/>
          </a:bodyPr>
          <a:lstStyle/>
          <a:p>
            <a:pPr algn="ctr" eaLnBrk="1" hangingPunct="1">
              <a:lnSpc>
                <a:spcPct val="120000"/>
              </a:lnSpc>
              <a:buClr>
                <a:srgbClr val="A50021"/>
              </a:buClr>
              <a:buFont typeface="Arial Unicode MS" pitchFamily="34" charset="-122"/>
              <a:buNone/>
              <a:defRPr/>
            </a:pPr>
            <a:endParaRPr lang="zh-CN" altLang="en-US" sz="2000" b="1">
              <a:latin typeface="Arial" panose="020B0604020202020204" pitchFamily="34" charset="0"/>
              <a:ea typeface="黑体" panose="02010609060101010101" pitchFamily="2" charset="-122"/>
            </a:endParaRPr>
          </a:p>
        </p:txBody>
      </p:sp>
      <p:sp>
        <p:nvSpPr>
          <p:cNvPr id="10" name="Line 4"/>
          <p:cNvSpPr>
            <a:spLocks noChangeShapeType="1"/>
          </p:cNvSpPr>
          <p:nvPr/>
        </p:nvSpPr>
        <p:spPr bwMode="auto">
          <a:xfrm>
            <a:off x="395288" y="3141663"/>
            <a:ext cx="8281987" cy="0"/>
          </a:xfrm>
          <a:prstGeom prst="line">
            <a:avLst/>
          </a:prstGeom>
          <a:noFill/>
          <a:ln w="444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 name="文本框 1"/>
          <p:cNvSpPr txBox="1"/>
          <p:nvPr/>
        </p:nvSpPr>
        <p:spPr>
          <a:xfrm>
            <a:off x="2760847" y="6125835"/>
            <a:ext cx="4172755" cy="398780"/>
          </a:xfrm>
          <a:prstGeom prst="rect">
            <a:avLst/>
          </a:prstGeom>
          <a:no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2019</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月 西安</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598327" y="40086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文本框 10"/>
          <p:cNvSpPr txBox="1"/>
          <p:nvPr/>
        </p:nvSpPr>
        <p:spPr>
          <a:xfrm>
            <a:off x="467471" y="1336183"/>
            <a:ext cx="8537607"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对于时间域瞬变电磁法来说，结合傅里叶变换，可得</a:t>
            </a:r>
            <a:endParaRPr lang="zh-CN" altLang="zh-CN" sz="2000" dirty="0">
              <a:latin typeface="微软雅黑" panose="020B0503020204020204" pitchFamily="34" charset="-122"/>
              <a:ea typeface="微软雅黑" panose="020B0503020204020204" pitchFamily="34" charset="-122"/>
            </a:endParaRPr>
          </a:p>
        </p:txBody>
      </p:sp>
      <p:sp>
        <p:nvSpPr>
          <p:cNvPr id="14" name="Rectangle 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5" name="Rectangle 11"/>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6" name="对象 25"/>
          <p:cNvGraphicFramePr>
            <a:graphicFrameLocks noChangeAspect="1"/>
          </p:cNvGraphicFramePr>
          <p:nvPr/>
        </p:nvGraphicFramePr>
        <p:xfrm>
          <a:off x="1742078" y="1878795"/>
          <a:ext cx="2274962" cy="443895"/>
        </p:xfrm>
        <a:graphic>
          <a:graphicData uri="http://schemas.openxmlformats.org/presentationml/2006/ole">
            <mc:AlternateContent xmlns:mc="http://schemas.openxmlformats.org/markup-compatibility/2006">
              <mc:Choice xmlns:v="urn:schemas-microsoft-com:vml" Requires="v">
                <p:oleObj spid="_x0000_s46270" name="Equation" r:id="rId1" imgW="1168400" imgH="228600" progId="Equation.DSMT4">
                  <p:embed/>
                </p:oleObj>
              </mc:Choice>
              <mc:Fallback>
                <p:oleObj name="Equation" r:id="rId1" imgW="1168400" imgH="228600" progId="Equation.DSMT4">
                  <p:embed/>
                  <p:pic>
                    <p:nvPicPr>
                      <p:cNvPr id="0" name="图片 462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078" y="1878795"/>
                        <a:ext cx="2274962" cy="443895"/>
                      </a:xfrm>
                      <a:prstGeom prst="rect">
                        <a:avLst/>
                      </a:prstGeom>
                      <a:noFill/>
                    </p:spPr>
                  </p:pic>
                </p:oleObj>
              </mc:Fallback>
            </mc:AlternateContent>
          </a:graphicData>
        </a:graphic>
      </p:graphicFrame>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3009" name="对象 43008"/>
          <p:cNvGraphicFramePr>
            <a:graphicFrameLocks noChangeAspect="1"/>
          </p:cNvGraphicFramePr>
          <p:nvPr/>
        </p:nvGraphicFramePr>
        <p:xfrm>
          <a:off x="4225170" y="1736293"/>
          <a:ext cx="2288247" cy="750545"/>
        </p:xfrm>
        <a:graphic>
          <a:graphicData uri="http://schemas.openxmlformats.org/presentationml/2006/ole">
            <mc:AlternateContent xmlns:mc="http://schemas.openxmlformats.org/markup-compatibility/2006">
              <mc:Choice xmlns:v="urn:schemas-microsoft-com:vml" Requires="v">
                <p:oleObj spid="_x0000_s46271" name="Equation" r:id="rId3" imgW="1193165" imgH="393700" progId="Equation.DSMT4">
                  <p:embed/>
                </p:oleObj>
              </mc:Choice>
              <mc:Fallback>
                <p:oleObj name="Equation" r:id="rId3" imgW="1193165" imgH="393700" progId="Equation.DSMT4">
                  <p:embed/>
                  <p:pic>
                    <p:nvPicPr>
                      <p:cNvPr id="0" name="图片 462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5170" y="1736293"/>
                        <a:ext cx="2288247" cy="750545"/>
                      </a:xfrm>
                      <a:prstGeom prst="rect">
                        <a:avLst/>
                      </a:prstGeom>
                      <a:noFill/>
                    </p:spPr>
                  </p:pic>
                </p:oleObj>
              </mc:Fallback>
            </mc:AlternateContent>
          </a:graphicData>
        </a:graphic>
      </p:graphicFrame>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0" name="组合 9"/>
          <p:cNvGrpSpPr/>
          <p:nvPr/>
        </p:nvGrpSpPr>
        <p:grpSpPr>
          <a:xfrm>
            <a:off x="421946" y="2390182"/>
            <a:ext cx="8537607" cy="1477328"/>
            <a:chOff x="240633" y="2888946"/>
            <a:chExt cx="8537607" cy="1477328"/>
          </a:xfrm>
        </p:grpSpPr>
        <p:sp>
          <p:nvSpPr>
            <p:cNvPr id="35" name="TextBox 34"/>
            <p:cNvSpPr txBox="1"/>
            <p:nvPr/>
          </p:nvSpPr>
          <p:spPr>
            <a:xfrm>
              <a:off x="240633" y="2888946"/>
              <a:ext cx="8537607" cy="147732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其中</a:t>
              </a:r>
              <a:r>
                <a:rPr lang="zh-CN" altLang="en-US" sz="2000" dirty="0" smtClean="0">
                  <a:latin typeface="微软雅黑" panose="020B0503020204020204" pitchFamily="34" charset="-122"/>
                  <a:ea typeface="微软雅黑" panose="020B0503020204020204" pitchFamily="34" charset="-122"/>
                </a:rPr>
                <a:t>，         是</a:t>
              </a:r>
              <a:r>
                <a:rPr lang="zh-CN" altLang="en-US" sz="2000" dirty="0">
                  <a:solidFill>
                    <a:srgbClr val="C00000"/>
                  </a:solidFill>
                  <a:latin typeface="微软雅黑" panose="020B0503020204020204" pitchFamily="34" charset="-122"/>
                  <a:ea typeface="微软雅黑" panose="020B0503020204020204" pitchFamily="34" charset="-122"/>
                </a:rPr>
                <a:t>单位脉冲响应</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      为</a:t>
              </a:r>
              <a:r>
                <a:rPr lang="zh-CN" altLang="en-US" sz="2000" dirty="0">
                  <a:solidFill>
                    <a:srgbClr val="C00000"/>
                  </a:solidFill>
                  <a:latin typeface="微软雅黑" panose="020B0503020204020204" pitchFamily="34" charset="-122"/>
                  <a:ea typeface="微软雅黑" panose="020B0503020204020204" pitchFamily="34" charset="-122"/>
                </a:rPr>
                <a:t>发射电流的傅氏谱</a:t>
              </a:r>
              <a:r>
                <a:rPr lang="zh-CN" altLang="en-US" sz="2000" dirty="0">
                  <a:latin typeface="微软雅黑" panose="020B0503020204020204" pitchFamily="34" charset="-122"/>
                  <a:ea typeface="微软雅黑" panose="020B0503020204020204" pitchFamily="34" charset="-122"/>
                </a:rPr>
                <a:t>。利用</a:t>
              </a:r>
              <a:r>
                <a:rPr lang="zh-CN" altLang="en-US" sz="2000" dirty="0">
                  <a:solidFill>
                    <a:srgbClr val="C00000"/>
                  </a:solidFill>
                  <a:latin typeface="微软雅黑" panose="020B0503020204020204" pitchFamily="34" charset="-122"/>
                  <a:ea typeface="微软雅黑" panose="020B0503020204020204" pitchFamily="34" charset="-122"/>
                </a:rPr>
                <a:t>卷积定理以及阶跃响应和脉冲响应之间</a:t>
              </a:r>
              <a:r>
                <a:rPr lang="zh-CN" altLang="en-US" sz="2000" dirty="0">
                  <a:latin typeface="微软雅黑" panose="020B0503020204020204" pitchFamily="34" charset="-122"/>
                  <a:ea typeface="微软雅黑" panose="020B0503020204020204" pitchFamily="34" charset="-122"/>
                </a:rPr>
                <a:t>的关系，则可以得到任意发射电流在时间域内的电磁响应的</a:t>
              </a:r>
              <a:r>
                <a:rPr lang="zh-CN" altLang="en-US" sz="2000" dirty="0">
                  <a:solidFill>
                    <a:srgbClr val="C00000"/>
                  </a:solidFill>
                  <a:latin typeface="微软雅黑" panose="020B0503020204020204" pitchFamily="34" charset="-122"/>
                  <a:ea typeface="微软雅黑" panose="020B0503020204020204" pitchFamily="34" charset="-122"/>
                </a:rPr>
                <a:t>褶积公式</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aphicFrame>
          <p:nvGraphicFramePr>
            <p:cNvPr id="43011" name="对象 43010"/>
            <p:cNvGraphicFramePr>
              <a:graphicFrameLocks noChangeAspect="1"/>
            </p:cNvGraphicFramePr>
            <p:nvPr/>
          </p:nvGraphicFramePr>
          <p:xfrm>
            <a:off x="1082040" y="3032760"/>
            <a:ext cx="656198" cy="366250"/>
          </p:xfrm>
          <a:graphic>
            <a:graphicData uri="http://schemas.openxmlformats.org/presentationml/2006/ole">
              <mc:AlternateContent xmlns:mc="http://schemas.openxmlformats.org/markup-compatibility/2006">
                <mc:Choice xmlns:v="urn:schemas-microsoft-com:vml" Requires="v">
                  <p:oleObj spid="_x0000_s46272" name="Equation" r:id="rId5" imgW="405765" imgH="228600" progId="Equation.DSMT4">
                    <p:embed/>
                  </p:oleObj>
                </mc:Choice>
                <mc:Fallback>
                  <p:oleObj name="Equation" r:id="rId5" imgW="405765" imgH="228600" progId="Equation.DSMT4">
                    <p:embed/>
                    <p:pic>
                      <p:nvPicPr>
                        <p:cNvPr id="0" name="图片 462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40" y="3032760"/>
                          <a:ext cx="656198" cy="366250"/>
                        </a:xfrm>
                        <a:prstGeom prst="rect">
                          <a:avLst/>
                        </a:prstGeom>
                        <a:noFill/>
                      </p:spPr>
                    </p:pic>
                  </p:oleObj>
                </mc:Fallback>
              </mc:AlternateContent>
            </a:graphicData>
          </a:graphic>
        </p:graphicFrame>
        <p:graphicFrame>
          <p:nvGraphicFramePr>
            <p:cNvPr id="43017" name="对象 43016"/>
            <p:cNvGraphicFramePr>
              <a:graphicFrameLocks noChangeAspect="1"/>
            </p:cNvGraphicFramePr>
            <p:nvPr/>
          </p:nvGraphicFramePr>
          <p:xfrm>
            <a:off x="3718560" y="3017520"/>
            <a:ext cx="610416" cy="366250"/>
          </p:xfrm>
          <a:graphic>
            <a:graphicData uri="http://schemas.openxmlformats.org/presentationml/2006/ole">
              <mc:AlternateContent xmlns:mc="http://schemas.openxmlformats.org/markup-compatibility/2006">
                <mc:Choice xmlns:v="urn:schemas-microsoft-com:vml" Requires="v">
                  <p:oleObj spid="_x0000_s46273" name="Equation" r:id="rId7" imgW="7924800" imgH="4876800" progId="Equation.DSMT4">
                    <p:embed/>
                  </p:oleObj>
                </mc:Choice>
                <mc:Fallback>
                  <p:oleObj name="Equation" r:id="rId7" imgW="7924800" imgH="4876800" progId="Equation.DSMT4">
                    <p:embed/>
                    <p:pic>
                      <p:nvPicPr>
                        <p:cNvPr id="0" name="图片 46272"/>
                        <p:cNvPicPr>
                          <a:picLocks noChangeAspect="1" noChangeArrowheads="1"/>
                        </p:cNvPicPr>
                        <p:nvPr/>
                      </p:nvPicPr>
                      <p:blipFill>
                        <a:blip r:embed="rId8"/>
                        <a:srcRect/>
                        <a:stretch>
                          <a:fillRect/>
                        </a:stretch>
                      </p:blipFill>
                      <p:spPr bwMode="auto">
                        <a:xfrm>
                          <a:off x="3718560" y="3017520"/>
                          <a:ext cx="610416" cy="366250"/>
                        </a:xfrm>
                        <a:prstGeom prst="rect">
                          <a:avLst/>
                        </a:prstGeom>
                        <a:noFill/>
                      </p:spPr>
                    </p:pic>
                  </p:oleObj>
                </mc:Fallback>
              </mc:AlternateContent>
            </a:graphicData>
          </a:graphic>
        </p:graphicFrame>
      </p:gr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3019" name="对象 43018"/>
          <p:cNvGraphicFramePr>
            <a:graphicFrameLocks noChangeAspect="1"/>
          </p:cNvGraphicFramePr>
          <p:nvPr/>
        </p:nvGraphicFramePr>
        <p:xfrm>
          <a:off x="1897894" y="3715759"/>
          <a:ext cx="5089289" cy="772818"/>
        </p:xfrm>
        <a:graphic>
          <a:graphicData uri="http://schemas.openxmlformats.org/presentationml/2006/ole">
            <mc:AlternateContent xmlns:mc="http://schemas.openxmlformats.org/markup-compatibility/2006">
              <mc:Choice xmlns:v="urn:schemas-microsoft-com:vml" Requires="v">
                <p:oleObj spid="_x0000_s46274" name="Equation" r:id="rId9" imgW="2564130" imgH="393700" progId="Equation.DSMT4">
                  <p:embed/>
                </p:oleObj>
              </mc:Choice>
              <mc:Fallback>
                <p:oleObj name="Equation" r:id="rId9" imgW="2564130" imgH="393700" progId="Equation.DSMT4">
                  <p:embed/>
                  <p:pic>
                    <p:nvPicPr>
                      <p:cNvPr id="0" name="图片 462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7894" y="3715759"/>
                        <a:ext cx="5089289" cy="772818"/>
                      </a:xfrm>
                      <a:prstGeom prst="rect">
                        <a:avLst/>
                      </a:prstGeom>
                      <a:noFill/>
                    </p:spPr>
                  </p:pic>
                </p:oleObj>
              </mc:Fallback>
            </mc:AlternateContent>
          </a:graphicData>
        </a:graphic>
      </p:graphicFrame>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3021" name="对象 43020"/>
          <p:cNvGraphicFramePr>
            <a:graphicFrameLocks noChangeAspect="1"/>
          </p:cNvGraphicFramePr>
          <p:nvPr/>
        </p:nvGraphicFramePr>
        <p:xfrm>
          <a:off x="1962137" y="4553815"/>
          <a:ext cx="5153612" cy="885777"/>
        </p:xfrm>
        <a:graphic>
          <a:graphicData uri="http://schemas.openxmlformats.org/presentationml/2006/ole">
            <mc:AlternateContent xmlns:mc="http://schemas.openxmlformats.org/markup-compatibility/2006">
              <mc:Choice xmlns:v="urn:schemas-microsoft-com:vml" Requires="v">
                <p:oleObj spid="_x0000_s46275" name="Equation" r:id="rId11" imgW="2438400" imgH="419100" progId="Equation.DSMT4">
                  <p:embed/>
                </p:oleObj>
              </mc:Choice>
              <mc:Fallback>
                <p:oleObj name="Equation" r:id="rId11" imgW="2438400" imgH="419100" progId="Equation.DSMT4">
                  <p:embed/>
                  <p:pic>
                    <p:nvPicPr>
                      <p:cNvPr id="0" name="图片 462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2137" y="4553815"/>
                        <a:ext cx="5153612" cy="885777"/>
                      </a:xfrm>
                      <a:prstGeom prst="rect">
                        <a:avLst/>
                      </a:prstGeom>
                      <a:noFill/>
                    </p:spPr>
                  </p:pic>
                </p:oleObj>
              </mc:Fallback>
            </mc:AlternateContent>
          </a:graphicData>
        </a:graphic>
      </p:graphicFrame>
      <p:sp>
        <p:nvSpPr>
          <p:cNvPr id="61" name="TextBox 60"/>
          <p:cNvSpPr txBox="1"/>
          <p:nvPr/>
        </p:nvSpPr>
        <p:spPr>
          <a:xfrm>
            <a:off x="421946" y="5602570"/>
            <a:ext cx="8233994" cy="101566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其中， </a:t>
            </a:r>
            <a:r>
              <a:rPr lang="zh-CN" altLang="en-US" sz="2000" dirty="0" smtClean="0">
                <a:latin typeface="微软雅黑" panose="020B0503020204020204" pitchFamily="34" charset="-122"/>
                <a:ea typeface="微软雅黑" panose="020B0503020204020204" pitchFamily="34" charset="-122"/>
              </a:rPr>
              <a:t>    为</a:t>
            </a:r>
            <a:r>
              <a:rPr lang="zh-CN" altLang="en-US" sz="2000" dirty="0">
                <a:latin typeface="微软雅黑" panose="020B0503020204020204" pitchFamily="34" charset="-122"/>
                <a:ea typeface="微软雅黑" panose="020B0503020204020204" pitchFamily="34" charset="-122"/>
              </a:rPr>
              <a:t>发射电流，</a:t>
            </a:r>
            <a:r>
              <a:rPr lang="zh-CN" altLang="en-US" sz="2000" dirty="0" smtClean="0">
                <a:latin typeface="微软雅黑" panose="020B0503020204020204" pitchFamily="34" charset="-122"/>
                <a:ea typeface="微软雅黑" panose="020B0503020204020204" pitchFamily="34" charset="-122"/>
              </a:rPr>
              <a:t>而         和        分别</a:t>
            </a:r>
            <a:r>
              <a:rPr lang="zh-CN" altLang="en-US" sz="2000" dirty="0">
                <a:latin typeface="微软雅黑" panose="020B0503020204020204" pitchFamily="34" charset="-122"/>
                <a:ea typeface="微软雅黑" panose="020B0503020204020204" pitchFamily="34" charset="-122"/>
              </a:rPr>
              <a:t>是系统的</a:t>
            </a:r>
            <a:r>
              <a:rPr lang="zh-CN" altLang="en-US" sz="2000" dirty="0">
                <a:solidFill>
                  <a:srgbClr val="C00000"/>
                </a:solidFill>
                <a:latin typeface="微软雅黑" panose="020B0503020204020204" pitchFamily="34" charset="-122"/>
                <a:ea typeface="微软雅黑" panose="020B0503020204020204" pitchFamily="34" charset="-122"/>
              </a:rPr>
              <a:t>脉冲响应</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C00000"/>
                </a:solidFill>
                <a:latin typeface="微软雅黑" panose="020B0503020204020204" pitchFamily="34" charset="-122"/>
                <a:ea typeface="微软雅黑" panose="020B0503020204020204" pitchFamily="34" charset="-122"/>
              </a:rPr>
              <a:t>阶跃响应</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3030" name="对象 43029"/>
          <p:cNvGraphicFramePr>
            <a:graphicFrameLocks noChangeAspect="1"/>
          </p:cNvGraphicFramePr>
          <p:nvPr/>
        </p:nvGraphicFramePr>
        <p:xfrm>
          <a:off x="1182380" y="5754269"/>
          <a:ext cx="472440" cy="342112"/>
        </p:xfrm>
        <a:graphic>
          <a:graphicData uri="http://schemas.openxmlformats.org/presentationml/2006/ole">
            <mc:AlternateContent xmlns:mc="http://schemas.openxmlformats.org/markup-compatibility/2006">
              <mc:Choice xmlns:v="urn:schemas-microsoft-com:vml" Requires="v">
                <p:oleObj spid="_x0000_s46276" name="Equation" r:id="rId13" imgW="279400" imgH="203200" progId="Equation.DSMT4">
                  <p:embed/>
                </p:oleObj>
              </mc:Choice>
              <mc:Fallback>
                <p:oleObj name="Equation" r:id="rId13" imgW="279400" imgH="203200" progId="Equation.DSMT4">
                  <p:embed/>
                  <p:pic>
                    <p:nvPicPr>
                      <p:cNvPr id="0" name="图片 4627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2380" y="5754269"/>
                        <a:ext cx="472440" cy="342112"/>
                      </a:xfrm>
                      <a:prstGeom prst="rect">
                        <a:avLst/>
                      </a:prstGeom>
                      <a:noFill/>
                    </p:spPr>
                  </p:pic>
                </p:oleObj>
              </mc:Fallback>
            </mc:AlternateContent>
          </a:graphicData>
        </a:graphic>
      </p:graphicFrame>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3032" name="对象 43031"/>
          <p:cNvGraphicFramePr>
            <a:graphicFrameLocks noChangeAspect="1"/>
          </p:cNvGraphicFramePr>
          <p:nvPr/>
        </p:nvGraphicFramePr>
        <p:xfrm>
          <a:off x="3448030" y="5720931"/>
          <a:ext cx="563176" cy="375450"/>
        </p:xfrm>
        <a:graphic>
          <a:graphicData uri="http://schemas.openxmlformats.org/presentationml/2006/ole">
            <mc:AlternateContent xmlns:mc="http://schemas.openxmlformats.org/markup-compatibility/2006">
              <mc:Choice xmlns:v="urn:schemas-microsoft-com:vml" Requires="v">
                <p:oleObj spid="_x0000_s46277" name="Equation" r:id="rId15" imgW="342900" imgH="228600" progId="Equation.DSMT4">
                  <p:embed/>
                </p:oleObj>
              </mc:Choice>
              <mc:Fallback>
                <p:oleObj name="Equation" r:id="rId15" imgW="342900" imgH="228600" progId="Equation.DSMT4">
                  <p:embed/>
                  <p:pic>
                    <p:nvPicPr>
                      <p:cNvPr id="0" name="图片 4627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48030" y="5720931"/>
                        <a:ext cx="563176" cy="375450"/>
                      </a:xfrm>
                      <a:prstGeom prst="rect">
                        <a:avLst/>
                      </a:prstGeom>
                      <a:noFill/>
                    </p:spPr>
                  </p:pic>
                </p:oleObj>
              </mc:Fallback>
            </mc:AlternateContent>
          </a:graphicData>
        </a:graphic>
      </p:graphicFrame>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3034" name="对象 43033"/>
          <p:cNvGraphicFramePr>
            <a:graphicFrameLocks noChangeAspect="1"/>
          </p:cNvGraphicFramePr>
          <p:nvPr/>
        </p:nvGraphicFramePr>
        <p:xfrm>
          <a:off x="4314379" y="5728567"/>
          <a:ext cx="647520" cy="444014"/>
        </p:xfrm>
        <a:graphic>
          <a:graphicData uri="http://schemas.openxmlformats.org/presentationml/2006/ole">
            <mc:AlternateContent xmlns:mc="http://schemas.openxmlformats.org/markup-compatibility/2006">
              <mc:Choice xmlns:v="urn:schemas-microsoft-com:vml" Requires="v">
                <p:oleObj spid="_x0000_s46278" name="Equation" r:id="rId17" imgW="330200" imgH="228600" progId="Equation.DSMT4">
                  <p:embed/>
                </p:oleObj>
              </mc:Choice>
              <mc:Fallback>
                <p:oleObj name="Equation" r:id="rId17" imgW="330200" imgH="228600" progId="Equation.DSMT4">
                  <p:embed/>
                  <p:pic>
                    <p:nvPicPr>
                      <p:cNvPr id="0" name="图片 4627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14379" y="5728567"/>
                        <a:ext cx="647520" cy="444014"/>
                      </a:xfrm>
                      <a:prstGeom prst="rect">
                        <a:avLst/>
                      </a:prstGeom>
                      <a:noFill/>
                    </p:spPr>
                  </p:pic>
                </p:oleObj>
              </mc:Fallback>
            </mc:AlternateContent>
          </a:graphicData>
        </a:graphic>
      </p:graphicFrame>
      <p:grpSp>
        <p:nvGrpSpPr>
          <p:cNvPr id="5" name="组合 4"/>
          <p:cNvGrpSpPr/>
          <p:nvPr/>
        </p:nvGrpSpPr>
        <p:grpSpPr>
          <a:xfrm>
            <a:off x="107283" y="0"/>
            <a:ext cx="9144000" cy="1103267"/>
            <a:chOff x="107283" y="0"/>
            <a:chExt cx="9144000" cy="1103267"/>
          </a:xfrm>
        </p:grpSpPr>
        <p:cxnSp>
          <p:nvCxnSpPr>
            <p:cNvPr id="12" name="直接连接符 1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30" name="矩形 29"/>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标题 1"/>
            <p:cNvSpPr/>
            <p:nvPr/>
          </p:nvSpPr>
          <p:spPr bwMode="auto">
            <a:xfrm>
              <a:off x="107318" y="434975"/>
              <a:ext cx="4530090" cy="66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00000"/>
                </a:lnSpc>
                <a:buClrTx/>
                <a:buFontTx/>
                <a:buNone/>
              </a:pPr>
              <a:r>
                <a:rPr kumimoji="0" lang="zh-CN" altLang="en-US" sz="2600" b="1" dirty="0">
                  <a:solidFill>
                    <a:srgbClr val="C00000"/>
                  </a:solidFill>
                  <a:latin typeface="微软雅黑" panose="020B0503020204020204" pitchFamily="34" charset="-122"/>
                  <a:ea typeface="微软雅黑" panose="020B0503020204020204" pitchFamily="34" charset="-122"/>
                </a:rPr>
                <a:t>第二</a:t>
              </a:r>
              <a:r>
                <a:rPr lang="zh-CN" altLang="en-US" sz="2600" b="1" dirty="0">
                  <a:solidFill>
                    <a:srgbClr val="C00000"/>
                  </a:solidFill>
                  <a:latin typeface="微软雅黑" panose="020B0503020204020204" pitchFamily="34" charset="-122"/>
                  <a:ea typeface="微软雅黑" panose="020B0503020204020204" pitchFamily="34" charset="-122"/>
                </a:rPr>
                <a:t>章 瞬变电磁法一维正演</a:t>
              </a:r>
              <a:endParaRPr kumimoji="0" lang="zh-CN" altLang="en-US" sz="2600" b="1" dirty="0">
                <a:solidFill>
                  <a:srgbClr val="C00000"/>
                </a:solidFill>
                <a:latin typeface="微软雅黑" panose="020B0503020204020204" pitchFamily="34" charset="-122"/>
                <a:ea typeface="微软雅黑" panose="020B0503020204020204" pitchFamily="34" charset="-122"/>
              </a:endParaRPr>
            </a:p>
          </p:txBody>
        </p:sp>
        <p:sp>
          <p:nvSpPr>
            <p:cNvPr id="33" name="Rectangle 181"/>
            <p:cNvSpPr>
              <a:spLocks noChangeArrowheads="1"/>
            </p:cNvSpPr>
            <p:nvPr/>
          </p:nvSpPr>
          <p:spPr bwMode="auto">
            <a:xfrm>
              <a:off x="107283"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6" y="398463"/>
            <a:ext cx="668426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200" b="1" dirty="0">
                <a:solidFill>
                  <a:srgbClr val="C00000"/>
                </a:solidFill>
                <a:latin typeface="微软雅黑" panose="020B0503020204020204" pitchFamily="34" charset="-122"/>
                <a:ea typeface="微软雅黑" panose="020B0503020204020204" pitchFamily="34" charset="-122"/>
              </a:rPr>
              <a:t>3.1</a:t>
            </a:r>
            <a:r>
              <a:rPr lang="zh-CN" altLang="en-US" sz="3200" b="1" dirty="0">
                <a:solidFill>
                  <a:srgbClr val="C00000"/>
                </a:solidFill>
                <a:latin typeface="微软雅黑" panose="020B0503020204020204" pitchFamily="34" charset="-122"/>
                <a:ea typeface="微软雅黑" panose="020B0503020204020204" pitchFamily="34" charset="-122"/>
              </a:rPr>
              <a:t>梯形波与矩形</a:t>
            </a:r>
            <a:r>
              <a:rPr lang="zh-CN" altLang="en-US" sz="3200" b="1" dirty="0" smtClean="0">
                <a:solidFill>
                  <a:srgbClr val="C00000"/>
                </a:solidFill>
                <a:latin typeface="微软雅黑" panose="020B0503020204020204" pitchFamily="34" charset="-122"/>
                <a:ea typeface="微软雅黑" panose="020B0503020204020204" pitchFamily="34" charset="-122"/>
              </a:rPr>
              <a:t>波响应</a:t>
            </a:r>
            <a:r>
              <a:rPr lang="zh-CN" altLang="en-US" sz="3200" b="1" dirty="0">
                <a:solidFill>
                  <a:srgbClr val="C00000"/>
                </a:solidFill>
                <a:latin typeface="微软雅黑" panose="020B0503020204020204" pitchFamily="34" charset="-122"/>
                <a:ea typeface="微软雅黑" panose="020B0503020204020204" pitchFamily="34" charset="-122"/>
              </a:rPr>
              <a:t>对比</a:t>
            </a:r>
            <a:endParaRPr kumimoji="0"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9" name="Rectangle 2"/>
          <p:cNvSpPr>
            <a:spLocks noChangeArrowheads="1"/>
          </p:cNvSpPr>
          <p:nvPr/>
        </p:nvSpPr>
        <p:spPr bwMode="auto">
          <a:xfrm>
            <a:off x="598327" y="40086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5" name="Rectangle 11"/>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表格 5"/>
          <p:cNvGraphicFramePr>
            <a:graphicFrameLocks noGrp="1"/>
          </p:cNvGraphicFramePr>
          <p:nvPr/>
        </p:nvGraphicFramePr>
        <p:xfrm>
          <a:off x="1257793" y="1340773"/>
          <a:ext cx="6628414" cy="1147024"/>
        </p:xfrm>
        <a:graphic>
          <a:graphicData uri="http://schemas.openxmlformats.org/drawingml/2006/table">
            <a:tbl>
              <a:tblPr firstRow="1" bandRow="1">
                <a:tableStyleId>{2D5ABB26-0587-4C30-8999-92F81FD0307C}</a:tableStyleId>
              </a:tblPr>
              <a:tblGrid>
                <a:gridCol w="1201389"/>
                <a:gridCol w="1330036"/>
                <a:gridCol w="1401289"/>
                <a:gridCol w="1293420"/>
                <a:gridCol w="1402280"/>
              </a:tblGrid>
              <a:tr h="776184">
                <a:tc>
                  <a:txBody>
                    <a:bodyPr/>
                    <a:lstStyle/>
                    <a:p>
                      <a:pPr algn="ctr"/>
                      <a:r>
                        <a:rPr lang="zh-CN" altLang="en-US" sz="1800" dirty="0" smtClean="0"/>
                        <a:t>发射波形持续时间</a:t>
                      </a:r>
                      <a:endParaRPr lang="zh-CN"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下半空间</a:t>
                      </a:r>
                      <a:endParaRPr lang="en-US" altLang="zh-CN" sz="1800" dirty="0" smtClean="0"/>
                    </a:p>
                    <a:p>
                      <a:pPr algn="ctr"/>
                      <a:r>
                        <a:rPr lang="zh-CN" altLang="en-US" sz="1800" dirty="0" smtClean="0"/>
                        <a:t>电阻率</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发射（接收）</a:t>
                      </a:r>
                      <a:endParaRPr lang="en-US" altLang="zh-CN" sz="1800" dirty="0" smtClean="0"/>
                    </a:p>
                    <a:p>
                      <a:pPr algn="ctr"/>
                      <a:r>
                        <a:rPr lang="zh-CN" altLang="en-US" sz="1800" dirty="0" smtClean="0"/>
                        <a:t>线圈高度</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梯形波</a:t>
                      </a:r>
                      <a:endParaRPr lang="en-US" altLang="zh-CN" sz="1800" dirty="0" smtClean="0"/>
                    </a:p>
                    <a:p>
                      <a:pPr algn="ctr"/>
                      <a:r>
                        <a:rPr lang="zh-CN" altLang="en-US" sz="1800" dirty="0" smtClean="0"/>
                        <a:t>发射磁矩</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矩形波</a:t>
                      </a:r>
                      <a:endParaRPr lang="en-US" altLang="zh-CN" sz="1800" dirty="0" smtClean="0"/>
                    </a:p>
                    <a:p>
                      <a:pPr algn="ctr"/>
                      <a:r>
                        <a:rPr lang="zh-CN" altLang="en-US" sz="1800" dirty="0" smtClean="0"/>
                        <a:t>发射磁矩</a:t>
                      </a:r>
                      <a:endParaRPr lang="zh-CN" altLang="en-US" dirty="0" smtClean="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US" altLang="zh-CN" sz="1800" dirty="0" smtClean="0"/>
                        <a:t>t=0.004s</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sz="1800" dirty="0" smtClean="0"/>
                        <a:t>h=30m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graphicFrame>
        <p:nvGraphicFramePr>
          <p:cNvPr id="54" name="对象 53"/>
          <p:cNvGraphicFramePr>
            <a:graphicFrameLocks noChangeAspect="1"/>
          </p:cNvGraphicFramePr>
          <p:nvPr/>
        </p:nvGraphicFramePr>
        <p:xfrm>
          <a:off x="2542795" y="2148501"/>
          <a:ext cx="1186058" cy="302715"/>
        </p:xfrm>
        <a:graphic>
          <a:graphicData uri="http://schemas.openxmlformats.org/presentationml/2006/ole">
            <mc:AlternateContent xmlns:mc="http://schemas.openxmlformats.org/markup-compatibility/2006">
              <mc:Choice xmlns:v="urn:schemas-microsoft-com:vml" Requires="v">
                <p:oleObj spid="_x0000_s48256" name="Equation" r:id="rId2" imgW="19507200" imgH="4876800" progId="Equation.DSMT4">
                  <p:embed/>
                </p:oleObj>
              </mc:Choice>
              <mc:Fallback>
                <p:oleObj name="Equation" r:id="rId2" imgW="19507200" imgH="4876800" progId="Equation.DSMT4">
                  <p:embed/>
                  <p:pic>
                    <p:nvPicPr>
                      <p:cNvPr id="0" name="图片 48255"/>
                      <p:cNvPicPr>
                        <a:picLocks noChangeAspect="1" noChangeArrowheads="1"/>
                      </p:cNvPicPr>
                      <p:nvPr/>
                    </p:nvPicPr>
                    <p:blipFill>
                      <a:blip r:embed="rId3"/>
                      <a:srcRect/>
                      <a:stretch>
                        <a:fillRect/>
                      </a:stretch>
                    </p:blipFill>
                    <p:spPr bwMode="auto">
                      <a:xfrm>
                        <a:off x="2542795" y="2148501"/>
                        <a:ext cx="1186058" cy="302715"/>
                      </a:xfrm>
                      <a:prstGeom prst="rect">
                        <a:avLst/>
                      </a:prstGeom>
                      <a:noFill/>
                    </p:spPr>
                  </p:pic>
                </p:oleObj>
              </mc:Fallback>
            </mc:AlternateContent>
          </a:graphicData>
        </a:graphic>
      </p:graphicFrame>
      <p:graphicFrame>
        <p:nvGraphicFramePr>
          <p:cNvPr id="55" name="对象 54"/>
          <p:cNvGraphicFramePr>
            <a:graphicFrameLocks noChangeAspect="1"/>
          </p:cNvGraphicFramePr>
          <p:nvPr/>
        </p:nvGraphicFramePr>
        <p:xfrm>
          <a:off x="5342024" y="2142941"/>
          <a:ext cx="979741" cy="302885"/>
        </p:xfrm>
        <a:graphic>
          <a:graphicData uri="http://schemas.openxmlformats.org/presentationml/2006/ole">
            <mc:AlternateContent xmlns:mc="http://schemas.openxmlformats.org/markup-compatibility/2006">
              <mc:Choice xmlns:v="urn:schemas-microsoft-com:vml" Requires="v">
                <p:oleObj spid="_x0000_s48257" name="" r:id="rId4" imgW="672465" imgH="203200" progId="Equation.DSMT4">
                  <p:embed/>
                </p:oleObj>
              </mc:Choice>
              <mc:Fallback>
                <p:oleObj name="" r:id="rId4" imgW="672465" imgH="203200" progId="Equation.DSMT4">
                  <p:embed/>
                  <p:pic>
                    <p:nvPicPr>
                      <p:cNvPr id="0" name="图片 482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2024" y="2142941"/>
                        <a:ext cx="979741" cy="302885"/>
                      </a:xfrm>
                      <a:prstGeom prst="rect">
                        <a:avLst/>
                      </a:prstGeom>
                      <a:noFill/>
                    </p:spPr>
                  </p:pic>
                </p:oleObj>
              </mc:Fallback>
            </mc:AlternateContent>
          </a:graphicData>
        </a:graphic>
      </p:graphicFrame>
      <p:graphicFrame>
        <p:nvGraphicFramePr>
          <p:cNvPr id="56" name="对象 55"/>
          <p:cNvGraphicFramePr>
            <a:graphicFrameLocks noChangeAspect="1"/>
          </p:cNvGraphicFramePr>
          <p:nvPr/>
        </p:nvGraphicFramePr>
        <p:xfrm>
          <a:off x="6686132" y="2139717"/>
          <a:ext cx="985425" cy="300412"/>
        </p:xfrm>
        <a:graphic>
          <a:graphicData uri="http://schemas.openxmlformats.org/presentationml/2006/ole">
            <mc:AlternateContent xmlns:mc="http://schemas.openxmlformats.org/markup-compatibility/2006">
              <mc:Choice xmlns:v="urn:schemas-microsoft-com:vml" Requires="v">
                <p:oleObj spid="_x0000_s48258" name="Equation" r:id="rId6" imgW="685165" imgH="203200" progId="Equation.DSMT4">
                  <p:embed/>
                </p:oleObj>
              </mc:Choice>
              <mc:Fallback>
                <p:oleObj name="Equation" r:id="rId6" imgW="685165" imgH="203200" progId="Equation.DSMT4">
                  <p:embed/>
                  <p:pic>
                    <p:nvPicPr>
                      <p:cNvPr id="0" name="图片 482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6132" y="2139717"/>
                        <a:ext cx="985425" cy="300412"/>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1049691" y="2567833"/>
          <a:ext cx="3071813" cy="460375"/>
        </p:xfrm>
        <a:graphic>
          <a:graphicData uri="http://schemas.openxmlformats.org/presentationml/2006/ole">
            <mc:AlternateContent xmlns:mc="http://schemas.openxmlformats.org/markup-compatibility/2006">
              <mc:Choice xmlns:v="urn:schemas-microsoft-com:vml" Requires="v">
                <p:oleObj spid="_x0000_s48259" name="" r:id="rId8" imgW="1586865" imgH="241300" progId="Equation.DSMT4">
                  <p:embed/>
                </p:oleObj>
              </mc:Choice>
              <mc:Fallback>
                <p:oleObj name="" r:id="rId8" imgW="1586865" imgH="241300" progId="Equation.DSMT4">
                  <p:embed/>
                  <p:pic>
                    <p:nvPicPr>
                      <p:cNvPr id="0"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9691" y="2567833"/>
                        <a:ext cx="30718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 name="文本框 10"/>
          <p:cNvSpPr txBox="1"/>
          <p:nvPr/>
        </p:nvSpPr>
        <p:spPr>
          <a:xfrm>
            <a:off x="670498" y="2474210"/>
            <a:ext cx="4671526" cy="553998"/>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当                                           变化时</a:t>
            </a:r>
            <a:endParaRPr lang="zh-CN" altLang="en-US" sz="2000" dirty="0">
              <a:latin typeface="微软雅黑" panose="020B0503020204020204" pitchFamily="34" charset="-122"/>
              <a:ea typeface="微软雅黑" panose="020B0503020204020204" pitchFamily="34" charset="-122"/>
            </a:endParaRPr>
          </a:p>
        </p:txBody>
      </p:sp>
      <p:grpSp>
        <p:nvGrpSpPr>
          <p:cNvPr id="59" name="组合 308"/>
          <p:cNvGrpSpPr/>
          <p:nvPr/>
        </p:nvGrpSpPr>
        <p:grpSpPr bwMode="auto">
          <a:xfrm>
            <a:off x="876893" y="3109108"/>
            <a:ext cx="7379963" cy="3633211"/>
            <a:chOff x="1752" y="2670"/>
            <a:chExt cx="8640" cy="4534"/>
          </a:xfrm>
        </p:grpSpPr>
        <p:grpSp>
          <p:nvGrpSpPr>
            <p:cNvPr id="60" name="组合 241"/>
            <p:cNvGrpSpPr/>
            <p:nvPr/>
          </p:nvGrpSpPr>
          <p:grpSpPr bwMode="auto">
            <a:xfrm>
              <a:off x="1752" y="2670"/>
              <a:ext cx="8640" cy="4534"/>
              <a:chOff x="1576" y="3213"/>
              <a:chExt cx="8640" cy="4534"/>
            </a:xfrm>
          </p:grpSpPr>
          <p:grpSp>
            <p:nvGrpSpPr>
              <p:cNvPr id="62" name="组合 238"/>
              <p:cNvGrpSpPr/>
              <p:nvPr/>
            </p:nvGrpSpPr>
            <p:grpSpPr bwMode="auto">
              <a:xfrm>
                <a:off x="1576" y="3213"/>
                <a:ext cx="8640" cy="4534"/>
                <a:chOff x="1576" y="3213"/>
                <a:chExt cx="8640" cy="4534"/>
              </a:xfrm>
            </p:grpSpPr>
            <p:sp>
              <p:nvSpPr>
                <p:cNvPr id="64" name="文本框 2"/>
                <p:cNvSpPr txBox="1">
                  <a:spLocks noChangeArrowheads="1"/>
                </p:cNvSpPr>
                <p:nvPr/>
              </p:nvSpPr>
              <p:spPr bwMode="auto">
                <a:xfrm>
                  <a:off x="2432" y="7286"/>
                  <a:ext cx="6929"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图</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3.1.2 </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梯形波关断时间变化时与矩形波的响应对比曲</a:t>
                  </a:r>
                  <a:endPar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pic>
              <p:nvPicPr>
                <p:cNvPr id="65" name="图片 236" descr="梯形波_不同截断_Bz"/>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76" y="3213"/>
                  <a:ext cx="4110" cy="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237" descr="梯形波_不同截断_dBzd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06" y="3213"/>
                  <a:ext cx="4110" cy="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 name="文本框 2"/>
              <p:cNvSpPr txBox="1">
                <a:spLocks noChangeArrowheads="1"/>
              </p:cNvSpPr>
              <p:nvPr/>
            </p:nvSpPr>
            <p:spPr bwMode="auto">
              <a:xfrm>
                <a:off x="9361" y="3382"/>
                <a:ext cx="849"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(b)</a:t>
                </a:r>
                <a:endParaRPr kumimoji="0" lang="zh-CN" altLang="zh-CN" b="0" i="0" u="none" strike="noStrike" cap="none" normalizeH="0" baseline="0" smtClean="0">
                  <a:ln>
                    <a:noFill/>
                  </a:ln>
                  <a:solidFill>
                    <a:schemeClr val="tx1"/>
                  </a:solidFill>
                  <a:effectLst/>
                  <a:latin typeface="Arial" panose="020B0604020202020204" pitchFamily="34" charset="0"/>
                </a:endParaRPr>
              </a:p>
            </p:txBody>
          </p:sp>
        </p:grpSp>
        <p:sp>
          <p:nvSpPr>
            <p:cNvPr id="61" name="文本框 2"/>
            <p:cNvSpPr txBox="1">
              <a:spLocks noChangeArrowheads="1"/>
            </p:cNvSpPr>
            <p:nvPr/>
          </p:nvSpPr>
          <p:spPr bwMode="auto">
            <a:xfrm>
              <a:off x="4912" y="2745"/>
              <a:ext cx="849"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a:t>
              </a:r>
              <a:endParaRPr kumimoji="0" lang="zh-CN" altLang="zh-CN" b="0" i="0" u="none" strike="noStrike" cap="none" normalizeH="0" baseline="0" dirty="0" smtClean="0">
                <a:ln>
                  <a:noFill/>
                </a:ln>
                <a:solidFill>
                  <a:schemeClr val="tx1"/>
                </a:solidFill>
                <a:effectLst/>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6" y="398463"/>
            <a:ext cx="668426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200" b="1" dirty="0" smtClean="0">
                <a:solidFill>
                  <a:srgbClr val="C00000"/>
                </a:solidFill>
                <a:latin typeface="微软雅黑" panose="020B0503020204020204" pitchFamily="34" charset="-122"/>
                <a:ea typeface="微软雅黑" panose="020B0503020204020204" pitchFamily="34" charset="-122"/>
              </a:rPr>
              <a:t>3.2</a:t>
            </a:r>
            <a:r>
              <a:rPr lang="en-US" altLang="zh-CN" sz="3200" b="1" dirty="0">
                <a:solidFill>
                  <a:srgbClr val="C00000"/>
                </a:solidFill>
                <a:latin typeface="微软雅黑" panose="020B0503020204020204" pitchFamily="34" charset="-122"/>
                <a:ea typeface="微软雅黑" panose="020B0503020204020204" pitchFamily="34" charset="-122"/>
              </a:rPr>
              <a:t> </a:t>
            </a:r>
            <a:r>
              <a:rPr lang="en-US" altLang="zh-CN" sz="3200" b="1" dirty="0" smtClean="0">
                <a:solidFill>
                  <a:srgbClr val="C00000"/>
                </a:solidFill>
                <a:latin typeface="微软雅黑" panose="020B0503020204020204" pitchFamily="34" charset="-122"/>
                <a:ea typeface="微软雅黑" panose="020B0503020204020204" pitchFamily="34" charset="-122"/>
              </a:rPr>
              <a:t> </a:t>
            </a:r>
            <a:r>
              <a:rPr lang="zh-CN" altLang="en-US" sz="3200" b="1" dirty="0" smtClean="0">
                <a:solidFill>
                  <a:srgbClr val="C00000"/>
                </a:solidFill>
                <a:latin typeface="微软雅黑" panose="020B0503020204020204" pitchFamily="34" charset="-122"/>
                <a:ea typeface="微软雅黑" panose="020B0503020204020204" pitchFamily="34" charset="-122"/>
              </a:rPr>
              <a:t>三</a:t>
            </a:r>
            <a:r>
              <a:rPr lang="zh-CN" altLang="en-US" sz="3200" b="1" dirty="0">
                <a:solidFill>
                  <a:srgbClr val="C00000"/>
                </a:solidFill>
                <a:latin typeface="微软雅黑" panose="020B0503020204020204" pitchFamily="34" charset="-122"/>
                <a:ea typeface="微软雅黑" panose="020B0503020204020204" pitchFamily="34" charset="-122"/>
              </a:rPr>
              <a:t>角波与矩形</a:t>
            </a:r>
            <a:r>
              <a:rPr lang="zh-CN" altLang="en-US" sz="3200" b="1" dirty="0" smtClean="0">
                <a:solidFill>
                  <a:srgbClr val="C00000"/>
                </a:solidFill>
                <a:latin typeface="微软雅黑" panose="020B0503020204020204" pitchFamily="34" charset="-122"/>
                <a:ea typeface="微软雅黑" panose="020B0503020204020204" pitchFamily="34" charset="-122"/>
              </a:rPr>
              <a:t>波响应</a:t>
            </a:r>
            <a:r>
              <a:rPr lang="zh-CN" altLang="en-US" sz="3200" b="1" dirty="0">
                <a:solidFill>
                  <a:srgbClr val="C00000"/>
                </a:solidFill>
                <a:latin typeface="微软雅黑" panose="020B0503020204020204" pitchFamily="34" charset="-122"/>
                <a:ea typeface="微软雅黑" panose="020B0503020204020204" pitchFamily="34" charset="-122"/>
              </a:rPr>
              <a:t>对比</a:t>
            </a:r>
            <a:endParaRPr kumimoji="0"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8" name="表格 47"/>
          <p:cNvGraphicFramePr>
            <a:graphicFrameLocks noGrp="1"/>
          </p:cNvGraphicFramePr>
          <p:nvPr/>
        </p:nvGraphicFramePr>
        <p:xfrm>
          <a:off x="1257793" y="1306284"/>
          <a:ext cx="6628414" cy="1169636"/>
        </p:xfrm>
        <a:graphic>
          <a:graphicData uri="http://schemas.openxmlformats.org/drawingml/2006/table">
            <a:tbl>
              <a:tblPr firstRow="1" bandRow="1">
                <a:tableStyleId>{2D5ABB26-0587-4C30-8999-92F81FD0307C}</a:tableStyleId>
              </a:tblPr>
              <a:tblGrid>
                <a:gridCol w="1201389"/>
                <a:gridCol w="1330036"/>
                <a:gridCol w="1401289"/>
                <a:gridCol w="1447799"/>
                <a:gridCol w="1247901"/>
              </a:tblGrid>
              <a:tr h="798796">
                <a:tc>
                  <a:txBody>
                    <a:bodyPr/>
                    <a:lstStyle/>
                    <a:p>
                      <a:pPr algn="ctr"/>
                      <a:r>
                        <a:rPr lang="zh-CN" altLang="en-US" sz="1800" dirty="0" smtClean="0"/>
                        <a:t>发射波形持续时间</a:t>
                      </a:r>
                      <a:endParaRPr lang="zh-CN"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下半空间</a:t>
                      </a:r>
                      <a:endParaRPr lang="en-US" altLang="zh-CN" sz="1800" dirty="0" smtClean="0"/>
                    </a:p>
                    <a:p>
                      <a:pPr algn="ctr"/>
                      <a:r>
                        <a:rPr lang="zh-CN" altLang="en-US" sz="1800" dirty="0" smtClean="0"/>
                        <a:t>电阻率</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发射（接收）</a:t>
                      </a:r>
                      <a:endParaRPr lang="en-US" altLang="zh-CN" sz="1800" dirty="0" smtClean="0"/>
                    </a:p>
                    <a:p>
                      <a:pPr algn="ctr"/>
                      <a:r>
                        <a:rPr lang="zh-CN" altLang="en-US" sz="1800" dirty="0" smtClean="0"/>
                        <a:t>线圈高度</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三角波</a:t>
                      </a:r>
                      <a:endParaRPr lang="en-US" altLang="zh-CN" sz="1800" dirty="0" smtClean="0"/>
                    </a:p>
                    <a:p>
                      <a:pPr algn="ctr"/>
                      <a:r>
                        <a:rPr lang="zh-CN" altLang="en-US" sz="1800" dirty="0" smtClean="0"/>
                        <a:t>发射磁矩</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矩形波</a:t>
                      </a:r>
                      <a:endParaRPr lang="en-US" altLang="zh-CN" sz="1800" dirty="0" smtClean="0"/>
                    </a:p>
                    <a:p>
                      <a:pPr algn="ctr"/>
                      <a:r>
                        <a:rPr lang="zh-CN" altLang="en-US" sz="1800" dirty="0" smtClean="0"/>
                        <a:t>发射磁矩</a:t>
                      </a:r>
                      <a:endParaRPr lang="zh-CN" altLang="en-US" dirty="0" smtClean="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US" altLang="zh-CN" sz="1800" dirty="0" smtClean="0"/>
                        <a:t>t=0.004s</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sz="1800" dirty="0" smtClean="0"/>
                        <a:t>h=30m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5435359" y="2117625"/>
          <a:ext cx="1084195" cy="288204"/>
        </p:xfrm>
        <a:graphic>
          <a:graphicData uri="http://schemas.openxmlformats.org/presentationml/2006/ole">
            <mc:AlternateContent xmlns:mc="http://schemas.openxmlformats.org/markup-compatibility/2006">
              <mc:Choice xmlns:v="urn:schemas-microsoft-com:vml" Requires="v">
                <p:oleObj spid="_x0000_s57411" name="Equation" r:id="rId2" imgW="748665" imgH="203200" progId="Equation.DSMT4">
                  <p:embed/>
                </p:oleObj>
              </mc:Choice>
              <mc:Fallback>
                <p:oleObj name="Equation" r:id="rId2" imgW="748665" imgH="203200" progId="Equation.DSMT4">
                  <p:embed/>
                  <p:pic>
                    <p:nvPicPr>
                      <p:cNvPr id="0" name="对象 1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359" y="2117625"/>
                        <a:ext cx="1084195" cy="288204"/>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6734050" y="2116200"/>
          <a:ext cx="984250" cy="300038"/>
        </p:xfrm>
        <a:graphic>
          <a:graphicData uri="http://schemas.openxmlformats.org/presentationml/2006/ole">
            <mc:AlternateContent xmlns:mc="http://schemas.openxmlformats.org/markup-compatibility/2006">
              <mc:Choice xmlns:v="urn:schemas-microsoft-com:vml" Requires="v">
                <p:oleObj spid="_x0000_s57412" name="Equation" r:id="rId4" imgW="685165" imgH="203200" progId="Equation.DSMT4">
                  <p:embed/>
                </p:oleObj>
              </mc:Choice>
              <mc:Fallback>
                <p:oleObj name="Equation" r:id="rId4" imgW="685165" imgH="203200" progId="Equation.DSMT4">
                  <p:embed/>
                  <p:pic>
                    <p:nvPicPr>
                      <p:cNvPr id="0" name="对象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050" y="2116200"/>
                        <a:ext cx="9842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2543175" y="2147888"/>
          <a:ext cx="1185863" cy="303212"/>
        </p:xfrm>
        <a:graphic>
          <a:graphicData uri="http://schemas.openxmlformats.org/presentationml/2006/ole">
            <mc:AlternateContent xmlns:mc="http://schemas.openxmlformats.org/markup-compatibility/2006">
              <mc:Choice xmlns:v="urn:schemas-microsoft-com:vml" Requires="v">
                <p:oleObj spid="_x0000_s57413" name="Equation" r:id="rId6" imgW="19507200" imgH="4876800" progId="Equation.DSMT4">
                  <p:embed/>
                </p:oleObj>
              </mc:Choice>
              <mc:Fallback>
                <p:oleObj name="Equation" r:id="rId6" imgW="19507200" imgH="4876800" progId="Equation.DSMT4">
                  <p:embed/>
                  <p:pic>
                    <p:nvPicPr>
                      <p:cNvPr id="0" name="对象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3175" y="2147888"/>
                        <a:ext cx="118586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 name="图片 156" descr="三角波_30_Bz"/>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5277" y="2520475"/>
            <a:ext cx="3295393" cy="317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157" descr="三角波_30_dBzd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25145" y="2567514"/>
            <a:ext cx="3205886" cy="308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文本框 2"/>
          <p:cNvSpPr txBox="1">
            <a:spLocks noChangeArrowheads="1"/>
          </p:cNvSpPr>
          <p:nvPr/>
        </p:nvSpPr>
        <p:spPr bwMode="auto">
          <a:xfrm>
            <a:off x="2161351" y="5969252"/>
            <a:ext cx="433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图</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3.2.1 </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三角波与矩形波响应对比图</a:t>
            </a:r>
            <a:endPar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6" y="398463"/>
            <a:ext cx="668426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200" b="1" dirty="0" smtClean="0">
                <a:solidFill>
                  <a:srgbClr val="C00000"/>
                </a:solidFill>
                <a:latin typeface="微软雅黑" panose="020B0503020204020204" pitchFamily="34" charset="-122"/>
                <a:ea typeface="微软雅黑" panose="020B0503020204020204" pitchFamily="34" charset="-122"/>
              </a:rPr>
              <a:t>3.3.</a:t>
            </a:r>
            <a:r>
              <a:rPr lang="zh-CN" altLang="en-US" sz="3200" b="1" dirty="0" smtClean="0">
                <a:solidFill>
                  <a:srgbClr val="C00000"/>
                </a:solidFill>
                <a:latin typeface="微软雅黑" panose="020B0503020204020204" pitchFamily="34" charset="-122"/>
                <a:ea typeface="微软雅黑" panose="020B0503020204020204" pitchFamily="34" charset="-122"/>
              </a:rPr>
              <a:t>半正弦波与</a:t>
            </a:r>
            <a:r>
              <a:rPr lang="zh-CN" altLang="en-US" sz="3200" b="1" dirty="0">
                <a:solidFill>
                  <a:srgbClr val="C00000"/>
                </a:solidFill>
                <a:latin typeface="微软雅黑" panose="020B0503020204020204" pitchFamily="34" charset="-122"/>
                <a:ea typeface="微软雅黑" panose="020B0503020204020204" pitchFamily="34" charset="-122"/>
              </a:rPr>
              <a:t>矩形</a:t>
            </a:r>
            <a:r>
              <a:rPr lang="zh-CN" altLang="en-US" sz="3200" b="1" dirty="0" smtClean="0">
                <a:solidFill>
                  <a:srgbClr val="C00000"/>
                </a:solidFill>
                <a:latin typeface="微软雅黑" panose="020B0503020204020204" pitchFamily="34" charset="-122"/>
                <a:ea typeface="微软雅黑" panose="020B0503020204020204" pitchFamily="34" charset="-122"/>
              </a:rPr>
              <a:t>波响应</a:t>
            </a:r>
            <a:r>
              <a:rPr lang="zh-CN" altLang="en-US" sz="3200" b="1" dirty="0">
                <a:solidFill>
                  <a:srgbClr val="C00000"/>
                </a:solidFill>
                <a:latin typeface="微软雅黑" panose="020B0503020204020204" pitchFamily="34" charset="-122"/>
                <a:ea typeface="微软雅黑" panose="020B0503020204020204" pitchFamily="34" charset="-122"/>
              </a:rPr>
              <a:t>对比</a:t>
            </a:r>
            <a:endParaRPr kumimoji="0"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5342024" y="2120419"/>
          <a:ext cx="1032962" cy="301281"/>
        </p:xfrm>
        <a:graphic>
          <a:graphicData uri="http://schemas.openxmlformats.org/presentationml/2006/ole">
            <mc:AlternateContent xmlns:mc="http://schemas.openxmlformats.org/markup-compatibility/2006">
              <mc:Choice xmlns:v="urn:schemas-microsoft-com:vml" Requires="v">
                <p:oleObj spid="_x0000_s69694" name="" r:id="rId2" imgW="685165" imgH="203200" progId="Equation.DSMT4">
                  <p:embed/>
                </p:oleObj>
              </mc:Choice>
              <mc:Fallback>
                <p:oleObj name="" r:id="rId2" imgW="685165" imgH="203200" progId="Equation.DSMT4">
                  <p:embed/>
                  <p:pic>
                    <p:nvPicPr>
                      <p:cNvPr id="0" name="对象 2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024" y="2120419"/>
                        <a:ext cx="1032962" cy="301281"/>
                      </a:xfrm>
                      <a:prstGeom prst="rect">
                        <a:avLst/>
                      </a:prstGeom>
                      <a:noFill/>
                    </p:spPr>
                  </p:pic>
                </p:oleObj>
              </mc:Fallback>
            </mc:AlternateContent>
          </a:graphicData>
        </a:graphic>
      </p:graphicFrame>
      <p:graphicFrame>
        <p:nvGraphicFramePr>
          <p:cNvPr id="49" name="表格 48"/>
          <p:cNvGraphicFramePr>
            <a:graphicFrameLocks noGrp="1"/>
          </p:cNvGraphicFramePr>
          <p:nvPr/>
        </p:nvGraphicFramePr>
        <p:xfrm>
          <a:off x="1257793" y="1306284"/>
          <a:ext cx="6628414" cy="1169636"/>
        </p:xfrm>
        <a:graphic>
          <a:graphicData uri="http://schemas.openxmlformats.org/drawingml/2006/table">
            <a:tbl>
              <a:tblPr firstRow="1" bandRow="1">
                <a:tableStyleId>{2D5ABB26-0587-4C30-8999-92F81FD0307C}</a:tableStyleId>
              </a:tblPr>
              <a:tblGrid>
                <a:gridCol w="1201389"/>
                <a:gridCol w="1330036"/>
                <a:gridCol w="1401289"/>
                <a:gridCol w="1447799"/>
                <a:gridCol w="1247901"/>
              </a:tblGrid>
              <a:tr h="798796">
                <a:tc>
                  <a:txBody>
                    <a:bodyPr/>
                    <a:lstStyle/>
                    <a:p>
                      <a:pPr algn="ctr"/>
                      <a:r>
                        <a:rPr lang="zh-CN" altLang="en-US" sz="1800" dirty="0" smtClean="0"/>
                        <a:t>发射波形持续时间</a:t>
                      </a:r>
                      <a:endParaRPr lang="zh-CN"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下半空间</a:t>
                      </a:r>
                      <a:endParaRPr lang="en-US" altLang="zh-CN" sz="1800" dirty="0" smtClean="0"/>
                    </a:p>
                    <a:p>
                      <a:pPr algn="ctr"/>
                      <a:r>
                        <a:rPr lang="zh-CN" altLang="en-US" sz="1800" dirty="0" smtClean="0"/>
                        <a:t>电阻率</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发射（接收）</a:t>
                      </a:r>
                      <a:endParaRPr lang="en-US" altLang="zh-CN" sz="1800" dirty="0" smtClean="0"/>
                    </a:p>
                    <a:p>
                      <a:pPr algn="ctr"/>
                      <a:r>
                        <a:rPr lang="zh-CN" altLang="en-US" sz="1800" dirty="0" smtClean="0"/>
                        <a:t>线圈高度</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半正弦波</a:t>
                      </a:r>
                      <a:endParaRPr lang="en-US" altLang="zh-CN" sz="1800" dirty="0" smtClean="0"/>
                    </a:p>
                    <a:p>
                      <a:pPr algn="ctr"/>
                      <a:r>
                        <a:rPr lang="zh-CN" altLang="en-US" sz="1800" dirty="0" smtClean="0"/>
                        <a:t>发射磁矩</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800" dirty="0" smtClean="0"/>
                        <a:t>矩形波</a:t>
                      </a:r>
                      <a:endParaRPr lang="en-US" altLang="zh-CN" sz="1800" dirty="0" smtClean="0"/>
                    </a:p>
                    <a:p>
                      <a:pPr algn="ctr"/>
                      <a:r>
                        <a:rPr lang="zh-CN" altLang="en-US" sz="1800" dirty="0" smtClean="0"/>
                        <a:t>发射磁矩</a:t>
                      </a:r>
                      <a:endParaRPr lang="zh-CN" altLang="en-US" dirty="0" smtClean="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US" altLang="zh-CN" sz="1800" dirty="0" smtClean="0"/>
                        <a:t>t=0.004s</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sz="1800" dirty="0" smtClean="0"/>
                        <a:t>h=30m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graphicFrame>
        <p:nvGraphicFramePr>
          <p:cNvPr id="10" name="对象 9"/>
          <p:cNvGraphicFramePr>
            <a:graphicFrameLocks noChangeAspect="1"/>
          </p:cNvGraphicFramePr>
          <p:nvPr/>
        </p:nvGraphicFramePr>
        <p:xfrm>
          <a:off x="2543175" y="2147888"/>
          <a:ext cx="1185863" cy="303212"/>
        </p:xfrm>
        <a:graphic>
          <a:graphicData uri="http://schemas.openxmlformats.org/presentationml/2006/ole">
            <mc:AlternateContent xmlns:mc="http://schemas.openxmlformats.org/markup-compatibility/2006">
              <mc:Choice xmlns:v="urn:schemas-microsoft-com:vml" Requires="v">
                <p:oleObj spid="_x0000_s69695" name="Equation" r:id="rId4" imgW="19507200" imgH="4876800" progId="Equation.DSMT4">
                  <p:embed/>
                </p:oleObj>
              </mc:Choice>
              <mc:Fallback>
                <p:oleObj name="Equation" r:id="rId4" imgW="19507200" imgH="4876800" progId="Equation.DSMT4">
                  <p:embed/>
                  <p:pic>
                    <p:nvPicPr>
                      <p:cNvPr id="0"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3175" y="2147888"/>
                        <a:ext cx="118586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6734175" y="2116138"/>
          <a:ext cx="984250" cy="300037"/>
        </p:xfrm>
        <a:graphic>
          <a:graphicData uri="http://schemas.openxmlformats.org/presentationml/2006/ole">
            <mc:AlternateContent xmlns:mc="http://schemas.openxmlformats.org/markup-compatibility/2006">
              <mc:Choice xmlns:v="urn:schemas-microsoft-com:vml" Requires="v">
                <p:oleObj spid="_x0000_s69696" name="Equation" r:id="rId6" imgW="685165" imgH="203200" progId="Equation.DSMT4">
                  <p:embed/>
                </p:oleObj>
              </mc:Choice>
              <mc:Fallback>
                <p:oleObj name="Equation" r:id="rId6" imgW="685165" imgH="203200"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4175" y="2116138"/>
                        <a:ext cx="9842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2" name="图片 187" descr="半正弦波_30_Bz"/>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2059" y="2625045"/>
            <a:ext cx="3288611" cy="316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88" descr="半正弦波_30_dBzd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2000" y="2567455"/>
            <a:ext cx="3348383" cy="322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2"/>
          <p:cNvSpPr txBox="1">
            <a:spLocks noChangeArrowheads="1"/>
          </p:cNvSpPr>
          <p:nvPr/>
        </p:nvSpPr>
        <p:spPr bwMode="auto">
          <a:xfrm>
            <a:off x="2161351" y="5969252"/>
            <a:ext cx="433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图</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3.3.1 </a:t>
            </a:r>
            <a:r>
              <a:rPr lang="zh-CN" altLang="en-US" b="1" dirty="0">
                <a:latin typeface="Times New Roman" panose="02020603050405020304" pitchFamily="18" charset="0"/>
                <a:ea typeface="宋体" panose="02010600030101010101" pitchFamily="2" charset="-122"/>
              </a:rPr>
              <a:t>半正弦波</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与矩形波响应对比图</a:t>
            </a:r>
            <a:endPar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5329145" y="893170"/>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15209" y="38447"/>
            <a:ext cx="2892484" cy="798359"/>
          </a:xfrm>
          <a:prstGeom prst="rect">
            <a:avLst/>
          </a:prstGeom>
        </p:spPr>
      </p:pic>
      <p:sp>
        <p:nvSpPr>
          <p:cNvPr id="13" name="矩形 12"/>
          <p:cNvSpPr/>
          <p:nvPr/>
        </p:nvSpPr>
        <p:spPr>
          <a:xfrm flipV="1">
            <a:off x="227754" y="895677"/>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标题 1"/>
          <p:cNvSpPr/>
          <p:nvPr/>
        </p:nvSpPr>
        <p:spPr bwMode="auto">
          <a:xfrm>
            <a:off x="253405" y="282552"/>
            <a:ext cx="55451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kumimoji="0" lang="en-US" altLang="zh-CN" sz="3200" b="1" dirty="0">
                <a:solidFill>
                  <a:srgbClr val="C00000"/>
                </a:solidFill>
                <a:latin typeface="微软雅黑" panose="020B0503020204020204" pitchFamily="34" charset="-122"/>
                <a:ea typeface="微软雅黑" panose="020B0503020204020204" pitchFamily="34" charset="-122"/>
              </a:rPr>
              <a:t>4.1</a:t>
            </a:r>
            <a:r>
              <a:rPr kumimoji="0" lang="zh-CN" altLang="en-US" sz="3200" b="1" dirty="0">
                <a:solidFill>
                  <a:srgbClr val="C00000"/>
                </a:solidFill>
                <a:latin typeface="微软雅黑" panose="020B0503020204020204" pitchFamily="34" charset="-122"/>
                <a:ea typeface="微软雅黑" panose="020B0503020204020204" pitchFamily="34" charset="-122"/>
              </a:rPr>
              <a:t>视电阻率定义</a:t>
            </a:r>
            <a:endParaRPr kumimoji="0"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734212" y="1292536"/>
            <a:ext cx="3675575" cy="1014730"/>
          </a:xfrm>
          <a:custGeom>
            <a:avLst/>
            <a:gdLst>
              <a:gd name="connsiteX0" fmla="*/ 0 w 5130420"/>
              <a:gd name="connsiteY0" fmla="*/ 0 h 1015663"/>
              <a:gd name="connsiteX1" fmla="*/ 5130420 w 5130420"/>
              <a:gd name="connsiteY1" fmla="*/ 0 h 1015663"/>
              <a:gd name="connsiteX2" fmla="*/ 5130420 w 5130420"/>
              <a:gd name="connsiteY2" fmla="*/ 1015663 h 1015663"/>
              <a:gd name="connsiteX3" fmla="*/ 0 w 5130420"/>
              <a:gd name="connsiteY3" fmla="*/ 1015663 h 1015663"/>
              <a:gd name="connsiteX4" fmla="*/ 0 w 5130420"/>
              <a:gd name="connsiteY4" fmla="*/ 0 h 1015663"/>
              <a:gd name="connsiteX0-1" fmla="*/ 0 w 5245830"/>
              <a:gd name="connsiteY0-2" fmla="*/ 0 h 1495057"/>
              <a:gd name="connsiteX1-3" fmla="*/ 5245830 w 5245830"/>
              <a:gd name="connsiteY1-4" fmla="*/ 479394 h 1495057"/>
              <a:gd name="connsiteX2-5" fmla="*/ 5245830 w 5245830"/>
              <a:gd name="connsiteY2-6" fmla="*/ 1495057 h 1495057"/>
              <a:gd name="connsiteX3-7" fmla="*/ 115410 w 5245830"/>
              <a:gd name="connsiteY3-8" fmla="*/ 1495057 h 1495057"/>
              <a:gd name="connsiteX4-9" fmla="*/ 0 w 5245830"/>
              <a:gd name="connsiteY4-10" fmla="*/ 0 h 1495057"/>
              <a:gd name="connsiteX0-11" fmla="*/ 0 w 5245830"/>
              <a:gd name="connsiteY0-12" fmla="*/ 0 h 2391701"/>
              <a:gd name="connsiteX1-13" fmla="*/ 5245830 w 5245830"/>
              <a:gd name="connsiteY1-14" fmla="*/ 479394 h 2391701"/>
              <a:gd name="connsiteX2-15" fmla="*/ 5245830 w 5245830"/>
              <a:gd name="connsiteY2-16" fmla="*/ 1495057 h 2391701"/>
              <a:gd name="connsiteX3-17" fmla="*/ 35511 w 5245830"/>
              <a:gd name="connsiteY3-18" fmla="*/ 2391701 h 2391701"/>
              <a:gd name="connsiteX4-19" fmla="*/ 0 w 5245830"/>
              <a:gd name="connsiteY4-20" fmla="*/ 0 h 2391701"/>
              <a:gd name="connsiteX0-21" fmla="*/ 0 w 5281341"/>
              <a:gd name="connsiteY0-22" fmla="*/ 71021 h 2462722"/>
              <a:gd name="connsiteX1-23" fmla="*/ 5281341 w 5281341"/>
              <a:gd name="connsiteY1-24" fmla="*/ 0 h 2462722"/>
              <a:gd name="connsiteX2-25" fmla="*/ 5245830 w 5281341"/>
              <a:gd name="connsiteY2-26" fmla="*/ 1566078 h 2462722"/>
              <a:gd name="connsiteX3-27" fmla="*/ 35511 w 5281341"/>
              <a:gd name="connsiteY3-28" fmla="*/ 2462722 h 2462722"/>
              <a:gd name="connsiteX4-29" fmla="*/ 0 w 5281341"/>
              <a:gd name="connsiteY4-30" fmla="*/ 71021 h 2462722"/>
              <a:gd name="connsiteX0-31" fmla="*/ 0 w 5284119"/>
              <a:gd name="connsiteY0-32" fmla="*/ 71021 h 2462722"/>
              <a:gd name="connsiteX1-33" fmla="*/ 5281341 w 5284119"/>
              <a:gd name="connsiteY1-34" fmla="*/ 0 h 2462722"/>
              <a:gd name="connsiteX2-35" fmla="*/ 5284119 w 5284119"/>
              <a:gd name="connsiteY2-36" fmla="*/ 2392080 h 2462722"/>
              <a:gd name="connsiteX3-37" fmla="*/ 35511 w 5284119"/>
              <a:gd name="connsiteY3-38" fmla="*/ 2462722 h 2462722"/>
              <a:gd name="connsiteX4-39" fmla="*/ 0 w 5284119"/>
              <a:gd name="connsiteY4-40" fmla="*/ 71021 h 24627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84119" h="2462722">
                <a:moveTo>
                  <a:pt x="0" y="71021"/>
                </a:moveTo>
                <a:lnTo>
                  <a:pt x="5281341" y="0"/>
                </a:lnTo>
                <a:lnTo>
                  <a:pt x="5284119" y="2392080"/>
                </a:lnTo>
                <a:lnTo>
                  <a:pt x="35511" y="2462722"/>
                </a:lnTo>
                <a:lnTo>
                  <a:pt x="0" y="71021"/>
                </a:lnTo>
                <a:close/>
              </a:path>
            </a:pathLst>
          </a:custGeom>
          <a:noFill/>
          <a:ln w="22225">
            <a:noFill/>
            <a:prstDash val="sysDash"/>
          </a:ln>
        </p:spPr>
        <p:txBody>
          <a:bodyPr wrap="square" rtlCol="0">
            <a:spAutoFit/>
          </a:bodyPr>
          <a:lstStyle/>
          <a:p>
            <a:r>
              <a:rPr lang="zh-CN" altLang="en-US" sz="2000" dirty="0"/>
              <a:t>一般的反演方法可能存在过于依赖初始模型、容易陷入局部极小值或者发散等问题</a:t>
            </a:r>
            <a:endParaRPr lang="zh-CN" altLang="en-US" sz="2000" dirty="0"/>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95" y="1006756"/>
            <a:ext cx="2130502" cy="1587224"/>
          </a:xfrm>
          <a:prstGeom prst="rect">
            <a:avLst/>
          </a:prstGeom>
        </p:spPr>
      </p:pic>
      <p:cxnSp>
        <p:nvCxnSpPr>
          <p:cNvPr id="22" name="直接连接符 21"/>
          <p:cNvCxnSpPr/>
          <p:nvPr/>
        </p:nvCxnSpPr>
        <p:spPr>
          <a:xfrm>
            <a:off x="40341" y="2811239"/>
            <a:ext cx="9041515" cy="0"/>
          </a:xfrm>
          <a:prstGeom prst="line">
            <a:avLst/>
          </a:prstGeom>
          <a:ln w="28575">
            <a:prstDash val="sysDot"/>
          </a:ln>
        </p:spPr>
        <p:style>
          <a:lnRef idx="1">
            <a:schemeClr val="accent6"/>
          </a:lnRef>
          <a:fillRef idx="0">
            <a:schemeClr val="accent6"/>
          </a:fillRef>
          <a:effectRef idx="0">
            <a:schemeClr val="accent6"/>
          </a:effectRef>
          <a:fontRef idx="minor">
            <a:schemeClr val="tx1"/>
          </a:fontRef>
        </p:style>
      </p:cxnSp>
      <p:grpSp>
        <p:nvGrpSpPr>
          <p:cNvPr id="36" name="组合 35"/>
          <p:cNvGrpSpPr/>
          <p:nvPr/>
        </p:nvGrpSpPr>
        <p:grpSpPr>
          <a:xfrm>
            <a:off x="3391270" y="3028499"/>
            <a:ext cx="5402833" cy="3636000"/>
            <a:chOff x="5118383" y="2986001"/>
            <a:chExt cx="3213716" cy="3636000"/>
          </a:xfrm>
        </p:grpSpPr>
        <p:sp>
          <p:nvSpPr>
            <p:cNvPr id="28" name="文本框 27"/>
            <p:cNvSpPr txBox="1"/>
            <p:nvPr/>
          </p:nvSpPr>
          <p:spPr>
            <a:xfrm>
              <a:off x="5118383" y="2986001"/>
              <a:ext cx="3213716" cy="3636000"/>
            </a:xfrm>
            <a:prstGeom prst="rect">
              <a:avLst/>
            </a:prstGeom>
            <a:noFill/>
            <a:ln w="31750">
              <a:solidFill>
                <a:srgbClr val="2A0EFA"/>
              </a:solidFill>
              <a:prstDash val="sysDash"/>
            </a:ln>
          </p:spPr>
          <p:txBody>
            <a:bodyPr wrap="square" rtlCol="0">
              <a:spAutoFit/>
            </a:bodyPr>
            <a:lstStyle/>
            <a:p>
              <a:endParaRPr lang="zh-CN" altLang="en-US" dirty="0"/>
            </a:p>
          </p:txBody>
        </p:sp>
        <p:grpSp>
          <p:nvGrpSpPr>
            <p:cNvPr id="35" name="组合 34"/>
            <p:cNvGrpSpPr/>
            <p:nvPr/>
          </p:nvGrpSpPr>
          <p:grpSpPr>
            <a:xfrm>
              <a:off x="5223146" y="3016161"/>
              <a:ext cx="3108953" cy="3382020"/>
              <a:chOff x="5223146" y="3016161"/>
              <a:chExt cx="3108953" cy="3382020"/>
            </a:xfrm>
          </p:grpSpPr>
          <p:sp>
            <p:nvSpPr>
              <p:cNvPr id="31" name="文本框 30"/>
              <p:cNvSpPr txBox="1"/>
              <p:nvPr/>
            </p:nvSpPr>
            <p:spPr>
              <a:xfrm>
                <a:off x="5641397" y="3016161"/>
                <a:ext cx="2167688" cy="369332"/>
              </a:xfrm>
              <a:prstGeom prst="rect">
                <a:avLst/>
              </a:prstGeom>
              <a:noFill/>
              <a:ln w="28575">
                <a:noFill/>
                <a:prstDash val="dashDot"/>
              </a:ln>
            </p:spPr>
            <p:txBody>
              <a:bodyPr wrap="square" rtlCol="0">
                <a:spAutoFit/>
              </a:bodyPr>
              <a:lstStyle/>
              <a:p>
                <a:pPr algn="ctr"/>
                <a:r>
                  <a:rPr lang="zh-CN" altLang="en-US" b="1" dirty="0">
                    <a:solidFill>
                      <a:srgbClr val="2A0EFA"/>
                    </a:solidFill>
                    <a:latin typeface="+mj-ea"/>
                    <a:ea typeface="+mj-ea"/>
                  </a:rPr>
                  <a:t>迭代反演法</a:t>
                </a:r>
                <a:endParaRPr lang="zh-CN" altLang="en-US" b="1" dirty="0">
                  <a:solidFill>
                    <a:srgbClr val="2A0EFA"/>
                  </a:solidFill>
                  <a:latin typeface="+mj-ea"/>
                  <a:ea typeface="+mj-ea"/>
                </a:endParaRPr>
              </a:p>
            </p:txBody>
          </p:sp>
          <p:sp>
            <p:nvSpPr>
              <p:cNvPr id="32" name="文本框 31"/>
              <p:cNvSpPr txBox="1"/>
              <p:nvPr/>
            </p:nvSpPr>
            <p:spPr>
              <a:xfrm>
                <a:off x="5223146" y="3491850"/>
                <a:ext cx="3108953" cy="923330"/>
              </a:xfrm>
              <a:prstGeom prst="rect">
                <a:avLst/>
              </a:prstGeom>
              <a:noFill/>
            </p:spPr>
            <p:txBody>
              <a:bodyPr wrap="square" rtlCol="0">
                <a:spAutoFit/>
              </a:bodyPr>
              <a:lstStyle/>
              <a:p>
                <a:r>
                  <a:rPr lang="zh-CN" altLang="en-US" dirty="0"/>
                  <a:t>高斯</a:t>
                </a:r>
                <a:r>
                  <a:rPr lang="en-US" altLang="zh-CN" dirty="0"/>
                  <a:t>-</a:t>
                </a:r>
                <a:r>
                  <a:rPr lang="zh-CN" altLang="en-US" dirty="0"/>
                  <a:t>牛顿法和梯度法：</a:t>
                </a:r>
                <a:r>
                  <a:rPr lang="zh-CN" altLang="en-US" b="1" dirty="0">
                    <a:solidFill>
                      <a:schemeClr val="accent6"/>
                    </a:solidFill>
                  </a:rPr>
                  <a:t>过于依赖于初始模型，且找到的是局部极小值点。</a:t>
                </a:r>
                <a:endParaRPr lang="zh-CN" altLang="en-US" b="1" dirty="0">
                  <a:solidFill>
                    <a:schemeClr val="accent6"/>
                  </a:solidFill>
                </a:endParaRPr>
              </a:p>
            </p:txBody>
          </p:sp>
          <p:sp>
            <p:nvSpPr>
              <p:cNvPr id="33" name="文本框 32"/>
              <p:cNvSpPr txBox="1"/>
              <p:nvPr/>
            </p:nvSpPr>
            <p:spPr>
              <a:xfrm>
                <a:off x="5223146" y="4225145"/>
                <a:ext cx="3108953" cy="646331"/>
              </a:xfrm>
              <a:prstGeom prst="rect">
                <a:avLst/>
              </a:prstGeom>
              <a:noFill/>
            </p:spPr>
            <p:txBody>
              <a:bodyPr wrap="square" rtlCol="0">
                <a:spAutoFit/>
              </a:bodyPr>
              <a:lstStyle/>
              <a:p>
                <a:r>
                  <a:rPr lang="zh-CN" altLang="en-US" dirty="0"/>
                  <a:t>马奎特法：</a:t>
                </a:r>
                <a:r>
                  <a:rPr lang="zh-CN" altLang="en-US" b="1" dirty="0">
                    <a:solidFill>
                      <a:schemeClr val="accent6"/>
                    </a:solidFill>
                  </a:rPr>
                  <a:t>仍摆脱不了可能找到的点为局部极小值点和发散的问题。</a:t>
                </a:r>
                <a:endParaRPr lang="zh-CN" altLang="en-US" b="1" dirty="0">
                  <a:solidFill>
                    <a:schemeClr val="accent6"/>
                  </a:solidFill>
                </a:endParaRPr>
              </a:p>
            </p:txBody>
          </p:sp>
          <p:sp>
            <p:nvSpPr>
              <p:cNvPr id="34" name="文本框 33"/>
              <p:cNvSpPr txBox="1"/>
              <p:nvPr/>
            </p:nvSpPr>
            <p:spPr>
              <a:xfrm>
                <a:off x="5223146" y="5751850"/>
                <a:ext cx="3108953" cy="646331"/>
              </a:xfrm>
              <a:prstGeom prst="rect">
                <a:avLst/>
              </a:prstGeom>
              <a:noFill/>
            </p:spPr>
            <p:txBody>
              <a:bodyPr wrap="square" rtlCol="0">
                <a:spAutoFit/>
              </a:bodyPr>
              <a:lstStyle/>
              <a:p>
                <a:r>
                  <a:rPr lang="zh-CN" altLang="en-US" dirty="0"/>
                  <a:t>高斯</a:t>
                </a:r>
                <a:r>
                  <a:rPr lang="en-US" altLang="zh-CN" dirty="0"/>
                  <a:t>-</a:t>
                </a:r>
                <a:r>
                  <a:rPr lang="zh-CN" altLang="en-US" dirty="0"/>
                  <a:t>牛顿法和马奎特法</a:t>
                </a:r>
                <a:r>
                  <a:rPr lang="zh-CN" altLang="en-US" b="1" dirty="0">
                    <a:solidFill>
                      <a:schemeClr val="accent6"/>
                    </a:solidFill>
                  </a:rPr>
                  <a:t>都没有考虑对非数据模型构造的压制。</a:t>
                </a:r>
                <a:endParaRPr lang="zh-CN" altLang="en-US" b="1" dirty="0">
                  <a:solidFill>
                    <a:schemeClr val="accent6"/>
                  </a:solidFill>
                </a:endParaRPr>
              </a:p>
            </p:txBody>
          </p:sp>
        </p:grpSp>
      </p:grpSp>
      <p:pic>
        <p:nvPicPr>
          <p:cNvPr id="39" name="图片 38" descr="图片包含 地图&#10;&#10;已生成高可信度的说明"/>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077" y="3488822"/>
            <a:ext cx="2793089" cy="2715354"/>
          </a:xfrm>
          <a:prstGeom prst="rect">
            <a:avLst/>
          </a:prstGeom>
        </p:spPr>
      </p:pic>
      <p:sp>
        <p:nvSpPr>
          <p:cNvPr id="24" name="文本框 23"/>
          <p:cNvSpPr txBox="1"/>
          <p:nvPr/>
        </p:nvSpPr>
        <p:spPr>
          <a:xfrm>
            <a:off x="3567395" y="5000938"/>
            <a:ext cx="5226708" cy="646331"/>
          </a:xfrm>
          <a:prstGeom prst="rect">
            <a:avLst/>
          </a:prstGeom>
          <a:noFill/>
        </p:spPr>
        <p:txBody>
          <a:bodyPr wrap="square" rtlCol="0">
            <a:spAutoFit/>
          </a:bodyPr>
          <a:lstStyle/>
          <a:p>
            <a:r>
              <a:rPr lang="zh-CN" altLang="en-US" dirty="0"/>
              <a:t>广义反演法：当出现小的奇异值可能会使模型参数沿着错误的方向变化，</a:t>
            </a:r>
            <a:r>
              <a:rPr lang="zh-CN" altLang="en-US" b="1" dirty="0">
                <a:solidFill>
                  <a:schemeClr val="accent6"/>
                </a:solidFill>
              </a:rPr>
              <a:t>引起迭代发散。</a:t>
            </a:r>
            <a:endParaRPr lang="zh-CN" altLang="en-US" b="1" dirty="0">
              <a:solidFill>
                <a:schemeClr val="accent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15388" y="65458"/>
            <a:ext cx="2892484" cy="798359"/>
          </a:xfrm>
          <a:prstGeom prst="rect">
            <a:avLst/>
          </a:prstGeom>
        </p:spPr>
      </p:pic>
      <p:cxnSp>
        <p:nvCxnSpPr>
          <p:cNvPr id="71" name="直接连接符 70"/>
          <p:cNvCxnSpPr/>
          <p:nvPr/>
        </p:nvCxnSpPr>
        <p:spPr>
          <a:xfrm>
            <a:off x="5296337" y="903288"/>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flipV="1">
            <a:off x="194946" y="905795"/>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标题 1"/>
          <p:cNvSpPr/>
          <p:nvPr/>
        </p:nvSpPr>
        <p:spPr bwMode="auto">
          <a:xfrm>
            <a:off x="253584" y="309563"/>
            <a:ext cx="55451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3200" b="1" dirty="0">
                <a:solidFill>
                  <a:srgbClr val="C00000"/>
                </a:solidFill>
                <a:latin typeface="微软雅黑" panose="020B0503020204020204" pitchFamily="34" charset="-122"/>
                <a:ea typeface="微软雅黑" panose="020B0503020204020204" pitchFamily="34" charset="-122"/>
                <a:sym typeface="+mn-ea"/>
              </a:rPr>
              <a:t>4.1</a:t>
            </a:r>
            <a:r>
              <a:rPr lang="zh-CN" altLang="en-US" sz="3200" b="1" dirty="0">
                <a:solidFill>
                  <a:srgbClr val="C00000"/>
                </a:solidFill>
                <a:latin typeface="微软雅黑" panose="020B0503020204020204" pitchFamily="34" charset="-122"/>
                <a:ea typeface="微软雅黑" panose="020B0503020204020204" pitchFamily="34" charset="-122"/>
                <a:sym typeface="+mn-ea"/>
              </a:rPr>
              <a:t>视电阻率定义</a:t>
            </a:r>
            <a:endParaRPr kumimoji="0" lang="zh-CN" altLang="en-US" sz="3200" b="1" dirty="0">
              <a:solidFill>
                <a:srgbClr val="C00000"/>
              </a:solidFill>
              <a:latin typeface="微软雅黑" panose="020B0503020204020204" pitchFamily="34" charset="-122"/>
              <a:ea typeface="微软雅黑" panose="020B0503020204020204" pitchFamily="34" charset="-122"/>
            </a:endParaRPr>
          </a:p>
        </p:txBody>
      </p:sp>
      <p:pic>
        <p:nvPicPr>
          <p:cNvPr id="81" name="图片 80" descr="图片包含 文字, 地图&#10;&#10;已生成极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7474"/>
            <a:ext cx="3899601" cy="3451981"/>
          </a:xfrm>
          <a:prstGeom prst="rect">
            <a:avLst/>
          </a:prstGeom>
        </p:spPr>
      </p:pic>
      <p:pic>
        <p:nvPicPr>
          <p:cNvPr id="83" name="图片 82"/>
          <p:cNvPicPr>
            <a:picLocks noChangeAspect="1"/>
          </p:cNvPicPr>
          <p:nvPr/>
        </p:nvPicPr>
        <p:blipFill rotWithShape="1">
          <a:blip r:embed="rId3">
            <a:extLst>
              <a:ext uri="{28A0092B-C50C-407E-A947-70E740481C1C}">
                <a14:useLocalDpi xmlns:a14="http://schemas.microsoft.com/office/drawing/2010/main" val="0"/>
              </a:ext>
            </a:extLst>
          </a:blip>
          <a:srcRect l="25524" t="47012" r="9677" b="351"/>
          <a:stretch>
            <a:fillRect/>
          </a:stretch>
        </p:blipFill>
        <p:spPr>
          <a:xfrm>
            <a:off x="3802173" y="4024356"/>
            <a:ext cx="1442228" cy="1455918"/>
          </a:xfrm>
          <a:prstGeom prst="rect">
            <a:avLst/>
          </a:prstGeom>
        </p:spPr>
      </p:pic>
      <p:sp>
        <p:nvSpPr>
          <p:cNvPr id="78" name="文本框 77"/>
          <p:cNvSpPr txBox="1"/>
          <p:nvPr/>
        </p:nvSpPr>
        <p:spPr>
          <a:xfrm>
            <a:off x="1634485" y="5249441"/>
            <a:ext cx="2167688" cy="523220"/>
          </a:xfrm>
          <a:prstGeom prst="rect">
            <a:avLst/>
          </a:prstGeom>
          <a:noFill/>
          <a:ln w="28575">
            <a:noFill/>
            <a:prstDash val="dashDot"/>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altLang="zh-CN" sz="2800" b="1" dirty="0">
                <a:solidFill>
                  <a:srgbClr val="2A0EFA"/>
                </a:solidFill>
                <a:latin typeface="+mj-ea"/>
                <a:ea typeface="+mj-ea"/>
              </a:rPr>
              <a:t>Occam</a:t>
            </a:r>
            <a:r>
              <a:rPr lang="zh-CN" altLang="en-US" sz="2800" b="1" dirty="0">
                <a:solidFill>
                  <a:srgbClr val="2A0EFA"/>
                </a:solidFill>
                <a:latin typeface="+mj-ea"/>
                <a:ea typeface="+mj-ea"/>
              </a:rPr>
              <a:t>反演法</a:t>
            </a:r>
            <a:endParaRPr lang="zh-CN" altLang="en-US" sz="2800" b="1" dirty="0">
              <a:solidFill>
                <a:srgbClr val="2A0EFA"/>
              </a:solidFill>
              <a:latin typeface="+mj-ea"/>
              <a:ea typeface="+mj-ea"/>
            </a:endParaRPr>
          </a:p>
        </p:txBody>
      </p:sp>
      <p:grpSp>
        <p:nvGrpSpPr>
          <p:cNvPr id="91" name="组合 90"/>
          <p:cNvGrpSpPr/>
          <p:nvPr/>
        </p:nvGrpSpPr>
        <p:grpSpPr>
          <a:xfrm>
            <a:off x="5290669" y="2748175"/>
            <a:ext cx="3469322" cy="368300"/>
            <a:chOff x="5133329" y="1521503"/>
            <a:chExt cx="3469322" cy="368300"/>
          </a:xfrm>
        </p:grpSpPr>
        <p:sp>
          <p:nvSpPr>
            <p:cNvPr id="86" name="文本框 85"/>
            <p:cNvSpPr txBox="1"/>
            <p:nvPr/>
          </p:nvSpPr>
          <p:spPr>
            <a:xfrm>
              <a:off x="5133329" y="1521503"/>
              <a:ext cx="3469322" cy="368300"/>
            </a:xfrm>
            <a:prstGeom prst="rect">
              <a:avLst/>
            </a:prstGeom>
            <a:noFill/>
            <a:ln w="31750">
              <a:solidFill>
                <a:srgbClr val="2A0EFA"/>
              </a:solidFill>
              <a:prstDash val="sysDash"/>
            </a:ln>
          </p:spPr>
          <p:txBody>
            <a:bodyPr wrap="square" rtlCol="0">
              <a:spAutoFit/>
            </a:bodyPr>
            <a:lstStyle/>
            <a:p>
              <a:pPr algn="ctr"/>
              <a:r>
                <a:rPr lang="zh-CN" altLang="en-US" b="1" dirty="0"/>
                <a:t>       反演速度非常慢</a:t>
              </a:r>
              <a:endParaRPr lang="zh-CN" altLang="en-US" b="1" dirty="0"/>
            </a:p>
          </p:txBody>
        </p:sp>
        <p:sp>
          <p:nvSpPr>
            <p:cNvPr id="90" name="星形: 五角 89"/>
            <p:cNvSpPr/>
            <p:nvPr/>
          </p:nvSpPr>
          <p:spPr>
            <a:xfrm>
              <a:off x="5232157" y="1589393"/>
              <a:ext cx="284085" cy="233552"/>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2A0EFA"/>
                </a:solidFill>
              </a:endParaRPr>
            </a:p>
          </p:txBody>
        </p:sp>
      </p:grpSp>
      <p:grpSp>
        <p:nvGrpSpPr>
          <p:cNvPr id="95" name="组合 94"/>
          <p:cNvGrpSpPr/>
          <p:nvPr/>
        </p:nvGrpSpPr>
        <p:grpSpPr>
          <a:xfrm>
            <a:off x="5290669" y="2021836"/>
            <a:ext cx="3469322" cy="368300"/>
            <a:chOff x="5133329" y="1521503"/>
            <a:chExt cx="3469322" cy="368300"/>
          </a:xfrm>
        </p:grpSpPr>
        <p:sp>
          <p:nvSpPr>
            <p:cNvPr id="96" name="文本框 95"/>
            <p:cNvSpPr txBox="1"/>
            <p:nvPr/>
          </p:nvSpPr>
          <p:spPr>
            <a:xfrm>
              <a:off x="5133329" y="1521503"/>
              <a:ext cx="3469322" cy="368300"/>
            </a:xfrm>
            <a:prstGeom prst="rect">
              <a:avLst/>
            </a:prstGeom>
            <a:noFill/>
            <a:ln w="31750">
              <a:solidFill>
                <a:srgbClr val="2A0EFA"/>
              </a:solidFill>
              <a:prstDash val="sysDash"/>
            </a:ln>
          </p:spPr>
          <p:txBody>
            <a:bodyPr wrap="square" rtlCol="0">
              <a:spAutoFit/>
            </a:bodyPr>
            <a:lstStyle/>
            <a:p>
              <a:pPr algn="ctr"/>
              <a:r>
                <a:rPr lang="zh-CN" altLang="en-US" b="1" dirty="0"/>
                <a:t>       仍对对初始模型具有</a:t>
              </a:r>
              <a:r>
                <a:rPr lang="zh-CN" altLang="en-US" b="1" dirty="0"/>
                <a:t>依赖性</a:t>
              </a:r>
              <a:endParaRPr lang="zh-CN" altLang="en-US" b="1" dirty="0"/>
            </a:p>
          </p:txBody>
        </p:sp>
        <p:sp>
          <p:nvSpPr>
            <p:cNvPr id="97" name="星形: 五角 96"/>
            <p:cNvSpPr/>
            <p:nvPr/>
          </p:nvSpPr>
          <p:spPr>
            <a:xfrm>
              <a:off x="5237825" y="1587049"/>
              <a:ext cx="284085" cy="233552"/>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2A0EFA"/>
                </a:solidFill>
              </a:endParaRPr>
            </a:p>
          </p:txBody>
        </p:sp>
      </p:grpSp>
      <p:grpSp>
        <p:nvGrpSpPr>
          <p:cNvPr id="98" name="组合 97"/>
          <p:cNvGrpSpPr/>
          <p:nvPr/>
        </p:nvGrpSpPr>
        <p:grpSpPr>
          <a:xfrm>
            <a:off x="5290669" y="3474514"/>
            <a:ext cx="3469322" cy="368300"/>
            <a:chOff x="5133329" y="1521503"/>
            <a:chExt cx="3469322" cy="368300"/>
          </a:xfrm>
        </p:grpSpPr>
        <p:sp>
          <p:nvSpPr>
            <p:cNvPr id="99" name="文本框 98"/>
            <p:cNvSpPr txBox="1"/>
            <p:nvPr/>
          </p:nvSpPr>
          <p:spPr>
            <a:xfrm>
              <a:off x="5133329" y="1521503"/>
              <a:ext cx="3469322" cy="368300"/>
            </a:xfrm>
            <a:prstGeom prst="rect">
              <a:avLst/>
            </a:prstGeom>
            <a:noFill/>
            <a:ln w="31750">
              <a:solidFill>
                <a:srgbClr val="2A0EFA"/>
              </a:solidFill>
              <a:prstDash val="sysDash"/>
            </a:ln>
          </p:spPr>
          <p:txBody>
            <a:bodyPr wrap="square" rtlCol="0">
              <a:spAutoFit/>
            </a:bodyPr>
            <a:lstStyle/>
            <a:p>
              <a:pPr algn="ctr"/>
              <a:r>
                <a:rPr lang="zh-CN" altLang="en-US" b="1" dirty="0"/>
                <a:t>       对于变号的响应不好处理</a:t>
              </a:r>
              <a:endParaRPr lang="zh-CN" altLang="en-US" b="1" dirty="0"/>
            </a:p>
          </p:txBody>
        </p:sp>
        <p:sp>
          <p:nvSpPr>
            <p:cNvPr id="100" name="星形: 五角 99"/>
            <p:cNvSpPr/>
            <p:nvPr/>
          </p:nvSpPr>
          <p:spPr>
            <a:xfrm>
              <a:off x="5232157" y="1589393"/>
              <a:ext cx="284085" cy="233552"/>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2A0EFA"/>
                </a:solidFill>
              </a:endParaRPr>
            </a:p>
          </p:txBody>
        </p:sp>
      </p:grpSp>
      <p:sp>
        <p:nvSpPr>
          <p:cNvPr id="103" name="矩形 102"/>
          <p:cNvSpPr/>
          <p:nvPr/>
        </p:nvSpPr>
        <p:spPr>
          <a:xfrm>
            <a:off x="0" y="2612670"/>
            <a:ext cx="9144000" cy="1230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j-ea"/>
                <a:ea typeface="+mj-ea"/>
                <a:cs typeface="Times New Roman" panose="02020603050405020304" pitchFamily="18" charset="0"/>
              </a:rPr>
              <a:t>目的：希望</a:t>
            </a:r>
            <a:r>
              <a:rPr lang="zh-CN" altLang="zh-CN" sz="2400" dirty="0">
                <a:latin typeface="+mj-ea"/>
                <a:ea typeface="+mj-ea"/>
                <a:cs typeface="Times New Roman" panose="02020603050405020304" pitchFamily="18" charset="0"/>
              </a:rPr>
              <a:t>通过</a:t>
            </a:r>
            <a:r>
              <a:rPr lang="zh-CN" altLang="en-US" sz="2400" dirty="0">
                <a:latin typeface="+mj-ea"/>
                <a:ea typeface="+mj-ea"/>
                <a:cs typeface="Times New Roman" panose="02020603050405020304" pitchFamily="18" charset="0"/>
              </a:rPr>
              <a:t>视电阻率定义来迅速得到一个成像的结果，为实际野外工作提供一个相对可靠的依据</a:t>
            </a:r>
            <a:endParaRPr lang="zh-CN" altLang="en-US" sz="2400" dirty="0">
              <a:latin typeface="+mj-ea"/>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randombar(horizontal)">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23796" y="71521"/>
            <a:ext cx="8779939" cy="948909"/>
            <a:chOff x="240633" y="154358"/>
            <a:chExt cx="8779939" cy="948909"/>
          </a:xfrm>
        </p:grpSpPr>
        <p:cxnSp>
          <p:nvCxnSpPr>
            <p:cNvPr id="43" name="直接连接符 42"/>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5" name="矩形 44"/>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标题 1"/>
            <p:cNvSpPr/>
            <p:nvPr/>
          </p:nvSpPr>
          <p:spPr bwMode="auto">
            <a:xfrm>
              <a:off x="354202" y="415681"/>
              <a:ext cx="55451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a:solidFill>
                    <a:srgbClr val="C00000"/>
                  </a:solidFill>
                  <a:latin typeface="微软雅黑" panose="020B0503020204020204" pitchFamily="34" charset="-122"/>
                  <a:ea typeface="微软雅黑" panose="020B0503020204020204" pitchFamily="34" charset="-122"/>
                  <a:sym typeface="+mn-ea"/>
                </a:rPr>
                <a:t>4.1</a:t>
              </a:r>
              <a:r>
                <a:rPr lang="zh-CN" altLang="en-US" sz="2600" b="1" dirty="0">
                  <a:solidFill>
                    <a:srgbClr val="C00000"/>
                  </a:solidFill>
                  <a:latin typeface="微软雅黑" panose="020B0503020204020204" pitchFamily="34" charset="-122"/>
                  <a:ea typeface="微软雅黑" panose="020B0503020204020204" pitchFamily="34" charset="-122"/>
                  <a:sym typeface="+mn-ea"/>
                </a:rPr>
                <a:t>视电阻率定义</a:t>
              </a:r>
              <a:endParaRPr kumimoji="0" lang="zh-CN" altLang="en-US" sz="2600" b="1" dirty="0">
                <a:solidFill>
                  <a:srgbClr val="C00000"/>
                </a:solidFill>
                <a:latin typeface="微软雅黑" panose="020B0503020204020204" pitchFamily="34" charset="-122"/>
                <a:ea typeface="微软雅黑" panose="020B0503020204020204" pitchFamily="34" charset="-122"/>
              </a:endParaRPr>
            </a:p>
          </p:txBody>
        </p:sp>
      </p:grpSp>
      <p:sp>
        <p:nvSpPr>
          <p:cNvPr id="8" name="Rectangle 101"/>
          <p:cNvSpPr>
            <a:spLocks noChangeArrowheads="1"/>
          </p:cNvSpPr>
          <p:nvPr/>
        </p:nvSpPr>
        <p:spPr bwMode="auto">
          <a:xfrm>
            <a:off x="4625340" y="1185545"/>
            <a:ext cx="4130040" cy="2891790"/>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dirty="0"/>
          </a:p>
        </p:txBody>
      </p:sp>
      <p:grpSp>
        <p:nvGrpSpPr>
          <p:cNvPr id="57" name="组合 56"/>
          <p:cNvGrpSpPr/>
          <p:nvPr/>
        </p:nvGrpSpPr>
        <p:grpSpPr>
          <a:xfrm>
            <a:off x="4625426" y="2232962"/>
            <a:ext cx="4077279" cy="922020"/>
            <a:chOff x="3798591" y="921663"/>
            <a:chExt cx="4261264" cy="922020"/>
          </a:xfrm>
        </p:grpSpPr>
        <p:sp>
          <p:nvSpPr>
            <p:cNvPr id="58" name="矩形 17"/>
            <p:cNvSpPr>
              <a:spLocks noChangeArrowheads="1"/>
            </p:cNvSpPr>
            <p:nvPr/>
          </p:nvSpPr>
          <p:spPr bwMode="auto">
            <a:xfrm>
              <a:off x="3798591" y="921663"/>
              <a:ext cx="4261264"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a:t>
              </a:r>
              <a:r>
                <a:rPr sz="1800" dirty="0">
                  <a:latin typeface="微软雅黑" panose="020B0503020204020204" pitchFamily="34" charset="-122"/>
                  <a:ea typeface="微软雅黑" panose="020B0503020204020204" pitchFamily="34" charset="-122"/>
                </a:rPr>
                <a:t>1980年，B. R. Spies基于</a:t>
              </a:r>
              <a:r>
                <a:rPr sz="1800" b="1" dirty="0">
                  <a:solidFill>
                    <a:srgbClr val="FF0000"/>
                  </a:solidFill>
                  <a:latin typeface="微软雅黑" panose="020B0503020204020204" pitchFamily="34" charset="-122"/>
                  <a:ea typeface="微软雅黑" panose="020B0503020204020204" pitchFamily="34" charset="-122"/>
                </a:rPr>
                <a:t>反函数</a:t>
              </a:r>
              <a:r>
                <a:rPr sz="1800" dirty="0">
                  <a:latin typeface="微软雅黑" panose="020B0503020204020204" pitchFamily="34" charset="-122"/>
                  <a:ea typeface="微软雅黑" panose="020B0503020204020204" pitchFamily="34" charset="-122"/>
                </a:rPr>
                <a:t>和</a:t>
              </a:r>
              <a:r>
                <a:rPr sz="1800" b="1" dirty="0">
                  <a:solidFill>
                    <a:srgbClr val="FF0000"/>
                  </a:solidFill>
                  <a:latin typeface="微软雅黑" panose="020B0503020204020204" pitchFamily="34" charset="-122"/>
                  <a:ea typeface="微软雅黑" panose="020B0503020204020204" pitchFamily="34" charset="-122"/>
                </a:rPr>
                <a:t>泰勒公式展开</a:t>
              </a:r>
              <a:r>
                <a:rPr sz="1800" dirty="0">
                  <a:latin typeface="微软雅黑" panose="020B0503020204020204" pitchFamily="34" charset="-122"/>
                  <a:ea typeface="微软雅黑" panose="020B0503020204020204" pitchFamily="34" charset="-122"/>
                </a:rPr>
                <a:t>并利用</a:t>
              </a:r>
              <a:r>
                <a:rPr sz="1800" b="1" dirty="0">
                  <a:solidFill>
                    <a:srgbClr val="FF0000"/>
                  </a:solidFill>
                  <a:latin typeface="微软雅黑" panose="020B0503020204020204" pitchFamily="34" charset="-122"/>
                  <a:ea typeface="微软雅黑" panose="020B0503020204020204" pitchFamily="34" charset="-122"/>
                </a:rPr>
                <a:t>最优化方法</a:t>
              </a:r>
              <a:r>
                <a:rPr sz="1800" dirty="0">
                  <a:latin typeface="微软雅黑" panose="020B0503020204020204" pitchFamily="34" charset="-122"/>
                  <a:ea typeface="微软雅黑" panose="020B0503020204020204" pitchFamily="34" charset="-122"/>
                </a:rPr>
                <a:t>实现了</a:t>
              </a:r>
              <a:r>
                <a:rPr sz="1800" b="1" dirty="0">
                  <a:solidFill>
                    <a:srgbClr val="FF0000"/>
                  </a:solidFill>
                  <a:latin typeface="微软雅黑" panose="020B0503020204020204" pitchFamily="34" charset="-122"/>
                  <a:ea typeface="微软雅黑" panose="020B0503020204020204" pitchFamily="34" charset="-122"/>
                </a:rPr>
                <a:t>晚期的视电阻率定义</a:t>
              </a:r>
              <a:endParaRPr sz="1800" b="1" dirty="0">
                <a:solidFill>
                  <a:srgbClr val="FF0000"/>
                </a:solidFill>
                <a:latin typeface="微软雅黑" panose="020B0503020204020204" pitchFamily="34" charset="-122"/>
                <a:ea typeface="微软雅黑" panose="020B0503020204020204" pitchFamily="34" charset="-122"/>
              </a:endParaRPr>
            </a:p>
          </p:txBody>
        </p:sp>
        <p:sp>
          <p:nvSpPr>
            <p:cNvPr id="59" name="星形: 四角 58"/>
            <p:cNvSpPr/>
            <p:nvPr/>
          </p:nvSpPr>
          <p:spPr>
            <a:xfrm>
              <a:off x="3937008" y="1001808"/>
              <a:ext cx="288000"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Rectangle 101"/>
          <p:cNvSpPr>
            <a:spLocks noChangeArrowheads="1"/>
          </p:cNvSpPr>
          <p:nvPr/>
        </p:nvSpPr>
        <p:spPr bwMode="auto">
          <a:xfrm>
            <a:off x="223520" y="1185545"/>
            <a:ext cx="4229100" cy="5539105"/>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a:p>
        </p:txBody>
      </p:sp>
      <p:grpSp>
        <p:nvGrpSpPr>
          <p:cNvPr id="6" name="组合 5"/>
          <p:cNvGrpSpPr/>
          <p:nvPr/>
        </p:nvGrpSpPr>
        <p:grpSpPr>
          <a:xfrm>
            <a:off x="4625095" y="3154373"/>
            <a:ext cx="4077279" cy="922020"/>
            <a:chOff x="4677801" y="2798030"/>
            <a:chExt cx="4077279" cy="922020"/>
          </a:xfrm>
        </p:grpSpPr>
        <p:sp>
          <p:nvSpPr>
            <p:cNvPr id="61" name="矩形 17"/>
            <p:cNvSpPr>
              <a:spLocks noChangeArrowheads="1"/>
            </p:cNvSpPr>
            <p:nvPr/>
          </p:nvSpPr>
          <p:spPr bwMode="auto">
            <a:xfrm>
              <a:off x="4677801" y="2798030"/>
              <a:ext cx="4077279"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a:t>
              </a:r>
              <a:r>
                <a:rPr sz="1800">
                  <a:latin typeface="微软雅黑" panose="020B0503020204020204" pitchFamily="34" charset="-122"/>
                  <a:ea typeface="微软雅黑" panose="020B0503020204020204" pitchFamily="34" charset="-122"/>
                </a:rPr>
                <a:t>1981</a:t>
              </a:r>
              <a:r>
                <a:rPr lang="zh-CN" sz="1800">
                  <a:latin typeface="微软雅黑" panose="020B0503020204020204" pitchFamily="34" charset="-122"/>
                  <a:ea typeface="微软雅黑" panose="020B0503020204020204" pitchFamily="34" charset="-122"/>
                </a:rPr>
                <a:t>，B. R. Spies又提出了利用</a:t>
              </a:r>
              <a:r>
                <a:rPr lang="zh-CN" sz="1800" b="1">
                  <a:solidFill>
                    <a:srgbClr val="FF0000"/>
                  </a:solidFill>
                  <a:latin typeface="微软雅黑" panose="020B0503020204020204" pitchFamily="34" charset="-122"/>
                  <a:ea typeface="微软雅黑" panose="020B0503020204020204" pitchFamily="34" charset="-122"/>
                </a:rPr>
                <a:t>迭代方法</a:t>
              </a:r>
              <a:r>
                <a:rPr lang="zh-CN" sz="1800">
                  <a:latin typeface="微软雅黑" panose="020B0503020204020204" pitchFamily="34" charset="-122"/>
                  <a:ea typeface="微软雅黑" panose="020B0503020204020204" pitchFamily="34" charset="-122"/>
                </a:rPr>
                <a:t>计算出了中心回线瞬变电磁</a:t>
              </a:r>
              <a:r>
                <a:rPr lang="zh-CN" sz="1800" b="1">
                  <a:solidFill>
                    <a:srgbClr val="FF0000"/>
                  </a:solidFill>
                  <a:latin typeface="微软雅黑" panose="020B0503020204020204" pitchFamily="34" charset="-122"/>
                  <a:ea typeface="微软雅黑" panose="020B0503020204020204" pitchFamily="34" charset="-122"/>
                </a:rPr>
                <a:t>全时段视电阻率</a:t>
              </a:r>
              <a:endParaRPr lang="zh-CN" sz="1800" b="1">
                <a:solidFill>
                  <a:srgbClr val="FF0000"/>
                </a:solidFill>
                <a:latin typeface="微软雅黑" panose="020B0503020204020204" pitchFamily="34" charset="-122"/>
                <a:ea typeface="微软雅黑" panose="020B0503020204020204" pitchFamily="34" charset="-122"/>
              </a:endParaRPr>
            </a:p>
          </p:txBody>
        </p:sp>
        <p:sp>
          <p:nvSpPr>
            <p:cNvPr id="31" name="星形: 四角 30"/>
            <p:cNvSpPr/>
            <p:nvPr/>
          </p:nvSpPr>
          <p:spPr>
            <a:xfrm>
              <a:off x="4810243" y="2846530"/>
              <a:ext cx="275565"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4651498" y="1305738"/>
            <a:ext cx="4077280" cy="922020"/>
            <a:chOff x="4677801" y="1679261"/>
            <a:chExt cx="4077280" cy="922020"/>
          </a:xfrm>
        </p:grpSpPr>
        <p:sp>
          <p:nvSpPr>
            <p:cNvPr id="30" name="矩形 17"/>
            <p:cNvSpPr>
              <a:spLocks noChangeArrowheads="1"/>
            </p:cNvSpPr>
            <p:nvPr/>
          </p:nvSpPr>
          <p:spPr bwMode="auto">
            <a:xfrm>
              <a:off x="4677801" y="1679261"/>
              <a:ext cx="407728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a:t>
              </a:r>
              <a:r>
                <a:rPr sz="1800" dirty="0">
                  <a:latin typeface="微软雅黑" panose="020B0503020204020204" pitchFamily="34" charset="-122"/>
                  <a:ea typeface="微软雅黑" panose="020B0503020204020204" pitchFamily="34" charset="-122"/>
                </a:rPr>
                <a:t>1970年</a:t>
              </a:r>
              <a:r>
                <a:rPr lang="zh-CN" sz="1800" dirty="0">
                  <a:latin typeface="微软雅黑" panose="020B0503020204020204" pitchFamily="34" charset="-122"/>
                  <a:ea typeface="微软雅黑" panose="020B0503020204020204" pitchFamily="34" charset="-122"/>
                </a:rPr>
                <a:t>，</a:t>
              </a:r>
              <a:r>
                <a:rPr sz="1800" dirty="0">
                  <a:latin typeface="微软雅黑" panose="020B0503020204020204" pitchFamily="34" charset="-122"/>
                  <a:ea typeface="微软雅黑" panose="020B0503020204020204" pitchFamily="34" charset="-122"/>
                </a:rPr>
                <a:t>Kaufman A. A.利用中心回线装置的均匀半空情况下衰减电压的</a:t>
              </a:r>
              <a:r>
                <a:rPr sz="1800" b="1" dirty="0">
                  <a:solidFill>
                    <a:srgbClr val="FF0000"/>
                  </a:solidFill>
                  <a:latin typeface="微软雅黑" panose="020B0503020204020204" pitchFamily="34" charset="-122"/>
                  <a:ea typeface="微软雅黑" panose="020B0503020204020204" pitchFamily="34" charset="-122"/>
                </a:rPr>
                <a:t>第一渐进式来定义视电阻率</a:t>
              </a:r>
              <a:r>
                <a:rPr sz="1800" dirty="0">
                  <a:latin typeface="微软雅黑" panose="020B0503020204020204" pitchFamily="34" charset="-122"/>
                  <a:ea typeface="微软雅黑" panose="020B0503020204020204" pitchFamily="34" charset="-122"/>
                </a:rPr>
                <a:t> </a:t>
              </a:r>
              <a:endParaRPr sz="1800" dirty="0">
                <a:latin typeface="微软雅黑" panose="020B0503020204020204" pitchFamily="34" charset="-122"/>
                <a:ea typeface="微软雅黑" panose="020B0503020204020204" pitchFamily="34" charset="-122"/>
              </a:endParaRPr>
            </a:p>
          </p:txBody>
        </p:sp>
        <p:sp>
          <p:nvSpPr>
            <p:cNvPr id="32" name="星形: 四角 31"/>
            <p:cNvSpPr/>
            <p:nvPr/>
          </p:nvSpPr>
          <p:spPr>
            <a:xfrm>
              <a:off x="4810243" y="1735763"/>
              <a:ext cx="275565"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Rectangle 101"/>
          <p:cNvSpPr>
            <a:spLocks noChangeArrowheads="1"/>
          </p:cNvSpPr>
          <p:nvPr/>
        </p:nvSpPr>
        <p:spPr bwMode="auto">
          <a:xfrm>
            <a:off x="4625340" y="4349115"/>
            <a:ext cx="4129405" cy="2375535"/>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dirty="0"/>
          </a:p>
        </p:txBody>
      </p:sp>
      <p:grpSp>
        <p:nvGrpSpPr>
          <p:cNvPr id="10" name="组合 9"/>
          <p:cNvGrpSpPr/>
          <p:nvPr/>
        </p:nvGrpSpPr>
        <p:grpSpPr>
          <a:xfrm>
            <a:off x="4662294" y="4506435"/>
            <a:ext cx="4201160" cy="1198880"/>
            <a:chOff x="4662294" y="4336455"/>
            <a:chExt cx="4201160" cy="1198880"/>
          </a:xfrm>
        </p:grpSpPr>
        <p:sp>
          <p:nvSpPr>
            <p:cNvPr id="3" name="矩形 17"/>
            <p:cNvSpPr>
              <a:spLocks noChangeArrowheads="1"/>
            </p:cNvSpPr>
            <p:nvPr/>
          </p:nvSpPr>
          <p:spPr bwMode="auto">
            <a:xfrm>
              <a:off x="4662294" y="4336455"/>
              <a:ext cx="420116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a:t>
              </a:r>
              <a:r>
                <a:rPr sz="1800" dirty="0">
                  <a:latin typeface="微软雅黑" panose="020B0503020204020204" pitchFamily="34" charset="-122"/>
                  <a:ea typeface="微软雅黑" panose="020B0503020204020204" pitchFamily="34" charset="-122"/>
                </a:rPr>
                <a:t>李建平提出将任意形状回线的垂直磁场分解成多个</a:t>
              </a:r>
              <a:r>
                <a:rPr sz="1800" b="1" dirty="0">
                  <a:solidFill>
                    <a:srgbClr val="FF0000"/>
                  </a:solidFill>
                  <a:latin typeface="微软雅黑" panose="020B0503020204020204" pitchFamily="34" charset="-122"/>
                  <a:ea typeface="微软雅黑" panose="020B0503020204020204" pitchFamily="34" charset="-122"/>
                </a:rPr>
                <a:t>水平电偶极子</a:t>
              </a:r>
              <a:r>
                <a:rPr sz="1800" dirty="0">
                  <a:latin typeface="微软雅黑" panose="020B0503020204020204" pitchFamily="34" charset="-122"/>
                  <a:ea typeface="微软雅黑" panose="020B0503020204020204" pitchFamily="34" charset="-122"/>
                </a:rPr>
                <a:t>的锤子磁场的叠加得到了</a:t>
              </a:r>
              <a:r>
                <a:rPr sz="1800" b="1" dirty="0">
                  <a:solidFill>
                    <a:srgbClr val="FF0000"/>
                  </a:solidFill>
                  <a:latin typeface="微软雅黑" panose="020B0503020204020204" pitchFamily="34" charset="-122"/>
                  <a:ea typeface="微软雅黑" panose="020B0503020204020204" pitchFamily="34" charset="-122"/>
                </a:rPr>
                <a:t>任意形状回线</a:t>
              </a:r>
              <a:r>
                <a:rPr sz="1800" dirty="0">
                  <a:latin typeface="微软雅黑" panose="020B0503020204020204" pitchFamily="34" charset="-122"/>
                  <a:ea typeface="微软雅黑" panose="020B0503020204020204" pitchFamily="34" charset="-122"/>
                </a:rPr>
                <a:t>的</a:t>
              </a:r>
              <a:r>
                <a:rPr sz="1800" b="1" dirty="0">
                  <a:solidFill>
                    <a:srgbClr val="FF0000"/>
                  </a:solidFill>
                  <a:latin typeface="微软雅黑" panose="020B0503020204020204" pitchFamily="34" charset="-122"/>
                  <a:ea typeface="微软雅黑" panose="020B0503020204020204" pitchFamily="34" charset="-122"/>
                </a:rPr>
                <a:t>全区视电阻率定义</a:t>
              </a:r>
              <a:endParaRPr sz="1800" b="1" dirty="0">
                <a:solidFill>
                  <a:srgbClr val="FF0000"/>
                </a:solidFill>
                <a:latin typeface="微软雅黑" panose="020B0503020204020204" pitchFamily="34" charset="-122"/>
                <a:ea typeface="微软雅黑" panose="020B0503020204020204" pitchFamily="34" charset="-122"/>
              </a:endParaRPr>
            </a:p>
          </p:txBody>
        </p:sp>
        <p:sp>
          <p:nvSpPr>
            <p:cNvPr id="36" name="星形: 四角 35"/>
            <p:cNvSpPr/>
            <p:nvPr/>
          </p:nvSpPr>
          <p:spPr>
            <a:xfrm>
              <a:off x="4770871" y="4400190"/>
              <a:ext cx="275565"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651765" y="5705164"/>
            <a:ext cx="4077279" cy="922020"/>
            <a:chOff x="4686461" y="5433432"/>
            <a:chExt cx="4077279" cy="922020"/>
          </a:xfrm>
        </p:grpSpPr>
        <p:sp>
          <p:nvSpPr>
            <p:cNvPr id="54" name="矩形 17"/>
            <p:cNvSpPr>
              <a:spLocks noChangeArrowheads="1"/>
            </p:cNvSpPr>
            <p:nvPr/>
          </p:nvSpPr>
          <p:spPr bwMode="auto">
            <a:xfrm>
              <a:off x="4686461" y="5433432"/>
              <a:ext cx="4077279"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张莹莹利用</a:t>
              </a:r>
              <a:r>
                <a:rPr lang="zh-CN" altLang="en-US" sz="1800" b="1" dirty="0">
                  <a:solidFill>
                    <a:srgbClr val="FF0000"/>
                  </a:solidFill>
                  <a:latin typeface="微软雅黑" panose="020B0503020204020204" pitchFamily="34" charset="-122"/>
                  <a:ea typeface="微软雅黑" panose="020B0503020204020204" pitchFamily="34" charset="-122"/>
                </a:rPr>
                <a:t>最小曲率插值方法</a:t>
              </a:r>
              <a:r>
                <a:rPr lang="zh-CN" altLang="en-US" sz="1800" dirty="0">
                  <a:latin typeface="微软雅黑" panose="020B0503020204020204" pitchFamily="34" charset="-122"/>
                  <a:ea typeface="微软雅黑" panose="020B0503020204020204" pitchFamily="34" charset="-122"/>
                </a:rPr>
                <a:t>实现了地空瞬变电磁法</a:t>
              </a:r>
              <a:r>
                <a:rPr lang="zh-CN" altLang="en-US" sz="1800" b="1" dirty="0">
                  <a:solidFill>
                    <a:srgbClr val="FF0000"/>
                  </a:solidFill>
                  <a:latin typeface="微软雅黑" panose="020B0503020204020204" pitchFamily="34" charset="-122"/>
                  <a:ea typeface="微软雅黑" panose="020B0503020204020204" pitchFamily="34" charset="-122"/>
                </a:rPr>
                <a:t>全区、全期</a:t>
              </a:r>
              <a:r>
                <a:rPr lang="zh-CN" altLang="en-US" sz="1800" dirty="0">
                  <a:latin typeface="微软雅黑" panose="020B0503020204020204" pitchFamily="34" charset="-122"/>
                  <a:ea typeface="微软雅黑" panose="020B0503020204020204" pitchFamily="34" charset="-122"/>
                </a:rPr>
                <a:t>的视电阻率定义</a:t>
              </a:r>
              <a:endParaRPr lang="zh-CN" altLang="en-US" sz="1800" dirty="0">
                <a:latin typeface="微软雅黑" panose="020B0503020204020204" pitchFamily="34" charset="-122"/>
                <a:ea typeface="微软雅黑" panose="020B0503020204020204" pitchFamily="34" charset="-122"/>
              </a:endParaRPr>
            </a:p>
          </p:txBody>
        </p:sp>
        <p:sp>
          <p:nvSpPr>
            <p:cNvPr id="37" name="星形: 四角 36"/>
            <p:cNvSpPr/>
            <p:nvPr/>
          </p:nvSpPr>
          <p:spPr>
            <a:xfrm>
              <a:off x="4779125" y="5508918"/>
              <a:ext cx="275565"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5" name="对象 14"/>
          <p:cNvGraphicFramePr>
            <a:graphicFrameLocks noChangeAspect="1"/>
          </p:cNvGraphicFramePr>
          <p:nvPr/>
        </p:nvGraphicFramePr>
        <p:xfrm>
          <a:off x="223520" y="1185545"/>
          <a:ext cx="4161155" cy="1509395"/>
        </p:xfrm>
        <a:graphic>
          <a:graphicData uri="http://schemas.openxmlformats.org/presentationml/2006/ole">
            <mc:AlternateContent xmlns:mc="http://schemas.openxmlformats.org/markup-compatibility/2006">
              <mc:Choice xmlns:v="urn:schemas-microsoft-com:vml" Requires="v">
                <p:oleObj spid="_x0000_s1221" name="Equation" r:id="rId2" imgW="3467100" imgH="1257300" progId="Equation.DSMT4">
                  <p:embed/>
                </p:oleObj>
              </mc:Choice>
              <mc:Fallback>
                <p:oleObj name="Equation" r:id="rId2" imgW="3467100" imgH="1257300" progId="Equation.DSMT4">
                  <p:embed/>
                  <p:pic>
                    <p:nvPicPr>
                      <p:cNvPr id="0" name="对象 18"/>
                      <p:cNvPicPr>
                        <a:picLocks noChangeAspect="1" noChangeArrowheads="1"/>
                      </p:cNvPicPr>
                      <p:nvPr/>
                    </p:nvPicPr>
                    <p:blipFill>
                      <a:blip r:embed="rId3"/>
                      <a:srcRect/>
                      <a:stretch>
                        <a:fillRect/>
                      </a:stretch>
                    </p:blipFill>
                    <p:spPr bwMode="auto">
                      <a:xfrm>
                        <a:off x="223520" y="1185545"/>
                        <a:ext cx="4161155" cy="1509395"/>
                      </a:xfrm>
                      <a:prstGeom prst="rect">
                        <a:avLst/>
                      </a:prstGeom>
                      <a:noFill/>
                    </p:spPr>
                  </p:pic>
                </p:oleObj>
              </mc:Fallback>
            </mc:AlternateContent>
          </a:graphicData>
        </a:graphic>
      </p:graphicFrame>
      <p:grpSp>
        <p:nvGrpSpPr>
          <p:cNvPr id="2" name="组合 1"/>
          <p:cNvGrpSpPr/>
          <p:nvPr/>
        </p:nvGrpSpPr>
        <p:grpSpPr>
          <a:xfrm>
            <a:off x="265553" y="4316908"/>
            <a:ext cx="4077280" cy="368300"/>
            <a:chOff x="4677801" y="1679261"/>
            <a:chExt cx="4077280" cy="368300"/>
          </a:xfrm>
        </p:grpSpPr>
        <p:sp>
          <p:nvSpPr>
            <p:cNvPr id="4" name="矩形 17"/>
            <p:cNvSpPr>
              <a:spLocks noChangeArrowheads="1"/>
            </p:cNvSpPr>
            <p:nvPr/>
          </p:nvSpPr>
          <p:spPr bwMode="auto">
            <a:xfrm>
              <a:off x="4677801" y="1679261"/>
              <a:ext cx="407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将上面的式子写成迭代形式：</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11" name="星形: 四角 31"/>
            <p:cNvSpPr/>
            <p:nvPr/>
          </p:nvSpPr>
          <p:spPr>
            <a:xfrm>
              <a:off x="4810243" y="1735763"/>
              <a:ext cx="275565"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4" name="对象 13"/>
          <p:cNvGraphicFramePr>
            <a:graphicFrameLocks noChangeAspect="1"/>
          </p:cNvGraphicFramePr>
          <p:nvPr/>
        </p:nvGraphicFramePr>
        <p:xfrm>
          <a:off x="309580" y="3403463"/>
          <a:ext cx="4055448" cy="912914"/>
        </p:xfrm>
        <a:graphic>
          <a:graphicData uri="http://schemas.openxmlformats.org/presentationml/2006/ole">
            <mc:AlternateContent xmlns:mc="http://schemas.openxmlformats.org/markup-compatibility/2006">
              <mc:Choice xmlns:v="urn:schemas-microsoft-com:vml" Requires="v">
                <p:oleObj spid="_x0000_s38001" name="Equation" r:id="rId4" imgW="2195830" imgH="495300" progId="Equation.DSMT4">
                  <p:embed/>
                </p:oleObj>
              </mc:Choice>
              <mc:Fallback>
                <p:oleObj name="Equation" r:id="rId4" imgW="2195830" imgH="495300" progId="Equation.DSMT4">
                  <p:embed/>
                  <p:pic>
                    <p:nvPicPr>
                      <p:cNvPr id="0" name="对象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80" y="3403463"/>
                        <a:ext cx="4055448" cy="912914"/>
                      </a:xfrm>
                      <a:prstGeom prst="rect">
                        <a:avLst/>
                      </a:prstGeom>
                      <a:noFill/>
                    </p:spPr>
                  </p:pic>
                </p:oleObj>
              </mc:Fallback>
            </mc:AlternateContent>
          </a:graphicData>
        </a:graphic>
      </p:graphicFrame>
      <p:grpSp>
        <p:nvGrpSpPr>
          <p:cNvPr id="18" name="组合 17"/>
          <p:cNvGrpSpPr/>
          <p:nvPr/>
        </p:nvGrpSpPr>
        <p:grpSpPr>
          <a:xfrm>
            <a:off x="265553" y="2867203"/>
            <a:ext cx="4077280" cy="645160"/>
            <a:chOff x="4677801" y="1679261"/>
            <a:chExt cx="4077280" cy="645160"/>
          </a:xfrm>
        </p:grpSpPr>
        <p:sp>
          <p:nvSpPr>
            <p:cNvPr id="19" name="矩形 17"/>
            <p:cNvSpPr>
              <a:spLocks noChangeArrowheads="1"/>
            </p:cNvSpPr>
            <p:nvPr/>
          </p:nvSpPr>
          <p:spPr bwMode="auto">
            <a:xfrm>
              <a:off x="4677801" y="1679261"/>
              <a:ext cx="40772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将响应按</a:t>
              </a:r>
              <a:r>
                <a:rPr lang="zh-CN" sz="1800" b="1" dirty="0">
                  <a:solidFill>
                    <a:srgbClr val="FF0000"/>
                  </a:solidFill>
                  <a:latin typeface="微软雅黑" panose="020B0503020204020204" pitchFamily="34" charset="-122"/>
                  <a:ea typeface="微软雅黑" panose="020B0503020204020204" pitchFamily="34" charset="-122"/>
                </a:rPr>
                <a:t>泰勒公式</a:t>
              </a:r>
              <a:r>
                <a:rPr lang="zh-CN" sz="1800" dirty="0">
                  <a:latin typeface="微软雅黑" panose="020B0503020204020204" pitchFamily="34" charset="-122"/>
                  <a:ea typeface="微软雅黑" panose="020B0503020204020204" pitchFamily="34" charset="-122"/>
                </a:rPr>
                <a:t>展开，并只取其中的线性部分</a:t>
              </a:r>
              <a:r>
                <a:rPr sz="1800" dirty="0">
                  <a:latin typeface="微软雅黑" panose="020B0503020204020204" pitchFamily="34" charset="-122"/>
                  <a:ea typeface="微软雅黑" panose="020B0503020204020204" pitchFamily="34" charset="-122"/>
                </a:rPr>
                <a:t> </a:t>
              </a:r>
              <a:endParaRPr sz="1800" dirty="0">
                <a:latin typeface="微软雅黑" panose="020B0503020204020204" pitchFamily="34" charset="-122"/>
                <a:ea typeface="微软雅黑" panose="020B0503020204020204" pitchFamily="34" charset="-122"/>
              </a:endParaRPr>
            </a:p>
          </p:txBody>
        </p:sp>
        <p:sp>
          <p:nvSpPr>
            <p:cNvPr id="20" name="星形: 四角 31"/>
            <p:cNvSpPr/>
            <p:nvPr/>
          </p:nvSpPr>
          <p:spPr>
            <a:xfrm>
              <a:off x="4810243" y="1735763"/>
              <a:ext cx="275565"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1" name="对象 20"/>
          <p:cNvGraphicFramePr>
            <a:graphicFrameLocks noChangeAspect="1"/>
          </p:cNvGraphicFramePr>
          <p:nvPr/>
        </p:nvGraphicFramePr>
        <p:xfrm>
          <a:off x="309832" y="4684863"/>
          <a:ext cx="4114800" cy="506748"/>
        </p:xfrm>
        <a:graphic>
          <a:graphicData uri="http://schemas.openxmlformats.org/presentationml/2006/ole">
            <mc:AlternateContent xmlns:mc="http://schemas.openxmlformats.org/markup-compatibility/2006">
              <mc:Choice xmlns:v="urn:schemas-microsoft-com:vml" Requires="v">
                <p:oleObj spid="_x0000_s38002" name="Equation" r:id="rId6" imgW="1930400" imgH="241300" progId="Equation.DSMT4">
                  <p:embed/>
                </p:oleObj>
              </mc:Choice>
              <mc:Fallback>
                <p:oleObj name="Equation" r:id="rId6" imgW="1930400" imgH="241300" progId="Equation.DSMT4">
                  <p:embed/>
                  <p:pic>
                    <p:nvPicPr>
                      <p:cNvPr id="0" name="对象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832" y="4684863"/>
                        <a:ext cx="4114800" cy="506748"/>
                      </a:xfrm>
                      <a:prstGeom prst="rect">
                        <a:avLst/>
                      </a:prstGeom>
                      <a:noFill/>
                    </p:spPr>
                  </p:pic>
                </p:oleObj>
              </mc:Fallback>
            </mc:AlternateContent>
          </a:graphicData>
        </a:graphic>
      </p:graphicFrame>
      <p:graphicFrame>
        <p:nvGraphicFramePr>
          <p:cNvPr id="26" name="对象 25"/>
          <p:cNvGraphicFramePr>
            <a:graphicFrameLocks noChangeAspect="1"/>
          </p:cNvGraphicFramePr>
          <p:nvPr/>
        </p:nvGraphicFramePr>
        <p:xfrm>
          <a:off x="446873" y="5731855"/>
          <a:ext cx="3839931" cy="895410"/>
        </p:xfrm>
        <a:graphic>
          <a:graphicData uri="http://schemas.openxmlformats.org/presentationml/2006/ole">
            <mc:AlternateContent xmlns:mc="http://schemas.openxmlformats.org/markup-compatibility/2006">
              <mc:Choice xmlns:v="urn:schemas-microsoft-com:vml" Requires="v">
                <p:oleObj spid="_x0000_s38003" name="Equation" r:id="rId8" imgW="2120265" imgH="495300" progId="Equation.DSMT4">
                  <p:embed/>
                </p:oleObj>
              </mc:Choice>
              <mc:Fallback>
                <p:oleObj name="Equation" r:id="rId8" imgW="2120265" imgH="495300" progId="Equation.DSMT4">
                  <p:embed/>
                  <p:pic>
                    <p:nvPicPr>
                      <p:cNvPr id="0" name="对象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873" y="5731855"/>
                        <a:ext cx="3839931" cy="895410"/>
                      </a:xfrm>
                      <a:prstGeom prst="rect">
                        <a:avLst/>
                      </a:prstGeom>
                      <a:noFill/>
                    </p:spPr>
                  </p:pic>
                </p:oleObj>
              </mc:Fallback>
            </mc:AlternateContent>
          </a:graphicData>
        </a:graphic>
      </p:graphicFrame>
      <p:grpSp>
        <p:nvGrpSpPr>
          <p:cNvPr id="22" name="组合 21"/>
          <p:cNvGrpSpPr/>
          <p:nvPr/>
        </p:nvGrpSpPr>
        <p:grpSpPr>
          <a:xfrm>
            <a:off x="209673" y="5337353"/>
            <a:ext cx="4077280" cy="368300"/>
            <a:chOff x="4677801" y="1679261"/>
            <a:chExt cx="4077280" cy="368300"/>
          </a:xfrm>
        </p:grpSpPr>
        <p:sp>
          <p:nvSpPr>
            <p:cNvPr id="23" name="矩形 17"/>
            <p:cNvSpPr>
              <a:spLocks noChangeArrowheads="1"/>
            </p:cNvSpPr>
            <p:nvPr/>
          </p:nvSpPr>
          <p:spPr bwMode="auto">
            <a:xfrm>
              <a:off x="4677801" y="1679261"/>
              <a:ext cx="407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其中</a:t>
              </a:r>
              <a:r>
                <a:rPr lang="zh-CN" altLang="en-US" sz="1800" dirty="0">
                  <a:solidFill>
                    <a:srgbClr val="000000"/>
                  </a:solidFill>
                  <a:latin typeface="微软雅黑" panose="020B0503020204020204" pitchFamily="34" charset="-122"/>
                  <a:ea typeface="微软雅黑" panose="020B0503020204020204" pitchFamily="34" charset="-122"/>
                </a:rPr>
                <a:t>：</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24" name="星形: 四角 31"/>
            <p:cNvSpPr/>
            <p:nvPr/>
          </p:nvSpPr>
          <p:spPr>
            <a:xfrm>
              <a:off x="4810243" y="1735763"/>
              <a:ext cx="275565"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893695" y="1743075"/>
            <a:ext cx="1310640" cy="3257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483995" y="1780540"/>
            <a:ext cx="1138555" cy="278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标题 1"/>
          <p:cNvSpPr/>
          <p:nvPr/>
        </p:nvSpPr>
        <p:spPr bwMode="auto">
          <a:xfrm>
            <a:off x="-930760" y="459551"/>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00000"/>
              </a:lnSpc>
              <a:buClrTx/>
              <a:buFontTx/>
              <a:buNone/>
            </a:pPr>
            <a:r>
              <a:rPr lang="en-US" altLang="zh-CN" sz="2600" b="1" dirty="0">
                <a:solidFill>
                  <a:srgbClr val="C00000"/>
                </a:solidFill>
                <a:latin typeface="微软雅黑" panose="020B0503020204020204" pitchFamily="34" charset="-122"/>
                <a:ea typeface="微软雅黑" panose="020B0503020204020204" pitchFamily="34" charset="-122"/>
                <a:sym typeface="+mn-ea"/>
              </a:rPr>
              <a:t>4.1</a:t>
            </a:r>
            <a:r>
              <a:rPr lang="zh-CN" altLang="en-US" sz="2600" b="1" dirty="0">
                <a:solidFill>
                  <a:srgbClr val="C00000"/>
                </a:solidFill>
                <a:latin typeface="微软雅黑" panose="020B0503020204020204" pitchFamily="34" charset="-122"/>
                <a:ea typeface="微软雅黑" panose="020B0503020204020204" pitchFamily="34" charset="-122"/>
                <a:sym typeface="+mn-ea"/>
              </a:rPr>
              <a:t>全域</a:t>
            </a:r>
            <a:r>
              <a:rPr lang="zh-CN" altLang="en-US" sz="2600" b="1" dirty="0">
                <a:solidFill>
                  <a:srgbClr val="C00000"/>
                </a:solidFill>
                <a:latin typeface="微软雅黑" panose="020B0503020204020204" pitchFamily="34" charset="-122"/>
                <a:ea typeface="微软雅黑" panose="020B0503020204020204" pitchFamily="34" charset="-122"/>
                <a:sym typeface="+mn-ea"/>
              </a:rPr>
              <a:t>视电阻率定义</a:t>
            </a:r>
            <a:r>
              <a:rPr kumimoji="0" lang="zh-CN" altLang="en-US" sz="2600" b="1" dirty="0">
                <a:solidFill>
                  <a:srgbClr val="C00000"/>
                </a:solidFill>
                <a:latin typeface="微软雅黑" panose="020B0503020204020204" pitchFamily="34" charset="-122"/>
                <a:ea typeface="微软雅黑" panose="020B0503020204020204" pitchFamily="34" charset="-122"/>
              </a:rPr>
              <a:t>理论</a:t>
            </a:r>
            <a:endParaRPr kumimoji="0" lang="zh-CN" altLang="en-US" sz="2600" b="1" dirty="0">
              <a:solidFill>
                <a:srgbClr val="C00000"/>
              </a:solidFill>
              <a:latin typeface="微软雅黑" panose="020B0503020204020204" pitchFamily="34" charset="-122"/>
              <a:ea typeface="微软雅黑" panose="020B0503020204020204" pitchFamily="34" charset="-122"/>
            </a:endParaRPr>
          </a:p>
        </p:txBody>
      </p:sp>
      <p:sp>
        <p:nvSpPr>
          <p:cNvPr id="15" name="Rectangle 101"/>
          <p:cNvSpPr>
            <a:spLocks noChangeArrowheads="1"/>
          </p:cNvSpPr>
          <p:nvPr/>
        </p:nvSpPr>
        <p:spPr bwMode="auto">
          <a:xfrm>
            <a:off x="118238" y="1157633"/>
            <a:ext cx="8897428" cy="5546005"/>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a:p>
        </p:txBody>
      </p:sp>
      <p:sp>
        <p:nvSpPr>
          <p:cNvPr id="7" name="矩形 6"/>
          <p:cNvSpPr/>
          <p:nvPr/>
        </p:nvSpPr>
        <p:spPr>
          <a:xfrm>
            <a:off x="128334" y="1257479"/>
            <a:ext cx="6647220" cy="398780"/>
          </a:xfrm>
          <a:prstGeom prst="rect">
            <a:avLst/>
          </a:prstGeom>
        </p:spPr>
        <p:txBody>
          <a:bodyPr wrap="square">
            <a:spAutoFit/>
          </a:bodyPr>
          <a:lstStyle/>
          <a:p>
            <a:r>
              <a:rPr sz="2000" b="1" dirty="0">
                <a:solidFill>
                  <a:srgbClr val="2A0EFA"/>
                </a:solidFill>
              </a:rPr>
              <a:t>迭代终止条件为</a:t>
            </a:r>
            <a:r>
              <a:rPr lang="zh-CN" sz="2000" b="1" dirty="0">
                <a:solidFill>
                  <a:srgbClr val="2A0EFA"/>
                </a:solidFill>
              </a:rPr>
              <a:t>：</a:t>
            </a:r>
            <a:endParaRPr lang="zh-CN" sz="2000" b="1" dirty="0">
              <a:solidFill>
                <a:srgbClr val="2A0EFA"/>
              </a:solidFill>
            </a:endParaRPr>
          </a:p>
        </p:txBody>
      </p:sp>
      <p:grpSp>
        <p:nvGrpSpPr>
          <p:cNvPr id="68" name="组合 67"/>
          <p:cNvGrpSpPr/>
          <p:nvPr/>
        </p:nvGrpSpPr>
        <p:grpSpPr>
          <a:xfrm>
            <a:off x="3009530" y="2521811"/>
            <a:ext cx="3983990" cy="1014730"/>
            <a:chOff x="3009530" y="2521176"/>
            <a:chExt cx="3983990" cy="1014730"/>
          </a:xfrm>
        </p:grpSpPr>
        <p:sp>
          <p:nvSpPr>
            <p:cNvPr id="11" name="箭头: 下 10"/>
            <p:cNvSpPr/>
            <p:nvPr/>
          </p:nvSpPr>
          <p:spPr>
            <a:xfrm>
              <a:off x="3009530" y="2541891"/>
              <a:ext cx="375537" cy="97366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p:cNvSpPr/>
            <p:nvPr/>
          </p:nvSpPr>
          <p:spPr>
            <a:xfrm>
              <a:off x="3363225" y="2521176"/>
              <a:ext cx="3630295" cy="1014730"/>
            </a:xfrm>
            <a:prstGeom prst="rect">
              <a:avLst/>
            </a:prstGeom>
          </p:spPr>
          <p:txBody>
            <a:bodyPr wrap="square">
              <a:spAutoFit/>
            </a:bodyPr>
            <a:lstStyle/>
            <a:p>
              <a:r>
                <a:rPr lang="zh-CN" altLang="en-US" sz="2000" b="1" dirty="0">
                  <a:solidFill>
                    <a:srgbClr val="2A0EFA"/>
                  </a:solidFill>
                </a:rPr>
                <a:t>为了得到完整的曲线，利用最小曲率（万王银，</a:t>
              </a:r>
              <a:r>
                <a:rPr lang="en-US" altLang="zh-CN" sz="2000" b="1" dirty="0">
                  <a:solidFill>
                    <a:srgbClr val="2A0EFA"/>
                  </a:solidFill>
                </a:rPr>
                <a:t>2010</a:t>
              </a:r>
              <a:r>
                <a:rPr lang="zh-CN" altLang="en-US" sz="2000" b="1" dirty="0">
                  <a:solidFill>
                    <a:srgbClr val="2A0EFA"/>
                  </a:solidFill>
                </a:rPr>
                <a:t>）方法对于空缺的数据进行补全</a:t>
              </a:r>
              <a:endParaRPr lang="zh-CN" altLang="en-US" sz="2000" b="1" dirty="0">
                <a:solidFill>
                  <a:srgbClr val="2A0EFA"/>
                </a:solidFill>
              </a:endParaRPr>
            </a:p>
          </p:txBody>
        </p:sp>
      </p:grpSp>
      <p:graphicFrame>
        <p:nvGraphicFramePr>
          <p:cNvPr id="13" name="对象 12"/>
          <p:cNvGraphicFramePr>
            <a:graphicFrameLocks noChangeAspect="1"/>
          </p:cNvGraphicFramePr>
          <p:nvPr/>
        </p:nvGraphicFramePr>
        <p:xfrm>
          <a:off x="1363820" y="1655964"/>
          <a:ext cx="3389312" cy="885825"/>
        </p:xfrm>
        <a:graphic>
          <a:graphicData uri="http://schemas.openxmlformats.org/presentationml/2006/ole">
            <mc:AlternateContent xmlns:mc="http://schemas.openxmlformats.org/markup-compatibility/2006">
              <mc:Choice xmlns:v="urn:schemas-microsoft-com:vml" Requires="v">
                <p:oleObj spid="_x0000_s38004" name="Equation" r:id="rId2" imgW="44500800" imgH="11582400" progId="Equation.DSMT4">
                  <p:embed/>
                </p:oleObj>
              </mc:Choice>
              <mc:Fallback>
                <p:oleObj name="Equation" r:id="rId2" imgW="44500800" imgH="11582400" progId="Equation.DSMT4">
                  <p:embed/>
                  <p:pic>
                    <p:nvPicPr>
                      <p:cNvPr id="0" name="对象 14"/>
                      <p:cNvPicPr>
                        <a:picLocks noChangeAspect="1" noChangeArrowheads="1"/>
                      </p:cNvPicPr>
                      <p:nvPr/>
                    </p:nvPicPr>
                    <p:blipFill>
                      <a:blip r:embed="rId3"/>
                      <a:srcRect/>
                      <a:stretch>
                        <a:fillRect/>
                      </a:stretch>
                    </p:blipFill>
                    <p:spPr bwMode="auto">
                      <a:xfrm>
                        <a:off x="1363820" y="1655964"/>
                        <a:ext cx="338931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文本框 10"/>
          <p:cNvSpPr txBox="1"/>
          <p:nvPr/>
        </p:nvSpPr>
        <p:spPr>
          <a:xfrm>
            <a:off x="5017135" y="1651000"/>
            <a:ext cx="2167255" cy="506730"/>
          </a:xfrm>
          <a:prstGeom prst="rect">
            <a:avLst/>
          </a:prstGeom>
          <a:noFill/>
        </p:spPr>
        <p:txBody>
          <a:bodyPr wrap="square" rtlCol="0">
            <a:spAutoFit/>
          </a:bodyPr>
          <a:p>
            <a:pPr>
              <a:lnSpc>
                <a:spcPct val="150000"/>
              </a:lnSpc>
            </a:pPr>
            <a:r>
              <a:rPr lang="zh-CN" altLang="en-US" b="1" dirty="0" smtClean="0">
                <a:solidFill>
                  <a:srgbClr val="FF0000"/>
                </a:solidFill>
                <a:latin typeface="微软雅黑" panose="020B0503020204020204" pitchFamily="34" charset="-122"/>
                <a:ea typeface="微软雅黑" panose="020B0503020204020204" pitchFamily="34" charset="-122"/>
              </a:rPr>
              <a:t>正演计算值</a:t>
            </a:r>
            <a:endParaRPr lang="zh-CN" altLang="en-US" b="1" dirty="0" smtClean="0">
              <a:solidFill>
                <a:srgbClr val="FF0000"/>
              </a:solidFill>
              <a:latin typeface="微软雅黑" panose="020B0503020204020204" pitchFamily="34" charset="-122"/>
              <a:ea typeface="微软雅黑" panose="020B0503020204020204" pitchFamily="34" charset="-122"/>
            </a:endParaRPr>
          </a:p>
        </p:txBody>
      </p:sp>
      <p:cxnSp>
        <p:nvCxnSpPr>
          <p:cNvPr id="22" name="直接箭头连接符 21"/>
          <p:cNvCxnSpPr/>
          <p:nvPr/>
        </p:nvCxnSpPr>
        <p:spPr>
          <a:xfrm flipH="1">
            <a:off x="1096010" y="2068830"/>
            <a:ext cx="704850" cy="26162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33375" y="2173605"/>
            <a:ext cx="868680" cy="368300"/>
          </a:xfrm>
          <a:prstGeom prst="rect">
            <a:avLst/>
          </a:prstGeom>
          <a:noFill/>
        </p:spPr>
        <p:txBody>
          <a:bodyPr wrap="none" rtlCol="0" anchor="t">
            <a:spAutoFit/>
          </a:bodyPr>
          <a:p>
            <a:r>
              <a:rPr lang="zh-CN" altLang="en-US" b="1" dirty="0" smtClean="0">
                <a:solidFill>
                  <a:srgbClr val="2A0EFA"/>
                </a:solidFill>
                <a:latin typeface="微软雅黑" panose="020B0503020204020204" pitchFamily="34" charset="-122"/>
                <a:ea typeface="微软雅黑" panose="020B0503020204020204" pitchFamily="34" charset="-122"/>
                <a:sym typeface="+mn-ea"/>
              </a:rPr>
              <a:t>实测值</a:t>
            </a:r>
            <a:endParaRPr lang="zh-CN" altLang="en-US" b="1" dirty="0" smtClean="0">
              <a:solidFill>
                <a:srgbClr val="2A0EFA"/>
              </a:solidFill>
              <a:latin typeface="微软雅黑" panose="020B0503020204020204" pitchFamily="34" charset="-122"/>
              <a:ea typeface="微软雅黑" panose="020B0503020204020204" pitchFamily="34" charset="-122"/>
              <a:sym typeface="+mn-ea"/>
            </a:endParaRPr>
          </a:p>
        </p:txBody>
      </p:sp>
      <p:cxnSp>
        <p:nvCxnSpPr>
          <p:cNvPr id="26" name="直接箭头连接符 25"/>
          <p:cNvCxnSpPr/>
          <p:nvPr/>
        </p:nvCxnSpPr>
        <p:spPr>
          <a:xfrm>
            <a:off x="4211320" y="1885315"/>
            <a:ext cx="805815" cy="3873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147482582" name="对象 -2147482583"/>
          <p:cNvGraphicFramePr>
            <a:graphicFrameLocks noChangeAspect="1"/>
          </p:cNvGraphicFramePr>
          <p:nvPr/>
        </p:nvGraphicFramePr>
        <p:xfrm>
          <a:off x="1590675" y="3613150"/>
          <a:ext cx="5130165" cy="1149350"/>
        </p:xfrm>
        <a:graphic>
          <a:graphicData uri="http://schemas.openxmlformats.org/presentationml/2006/ole">
            <mc:AlternateContent xmlns:mc="http://schemas.openxmlformats.org/markup-compatibility/2006">
              <mc:Choice xmlns:v="urn:schemas-microsoft-com:vml" Requires="v">
                <p:oleObj spid="_x0000_s3076" name="" r:id="rId4" imgW="3175000" imgH="711200" progId="Equation.DSMT4">
                  <p:embed/>
                </p:oleObj>
              </mc:Choice>
              <mc:Fallback>
                <p:oleObj name="" r:id="rId4" imgW="3175000" imgH="711200" progId="Equation.DSMT4">
                  <p:embed/>
                  <p:pic>
                    <p:nvPicPr>
                      <p:cNvPr id="0" name="图片 3075"/>
                      <p:cNvPicPr/>
                      <p:nvPr/>
                    </p:nvPicPr>
                    <p:blipFill>
                      <a:blip r:embed="rId5"/>
                      <a:stretch>
                        <a:fillRect/>
                      </a:stretch>
                    </p:blipFill>
                    <p:spPr>
                      <a:xfrm>
                        <a:off x="1590675" y="3613150"/>
                        <a:ext cx="5130165" cy="1149350"/>
                      </a:xfrm>
                      <a:prstGeom prst="rect">
                        <a:avLst/>
                      </a:prstGeom>
                      <a:noFill/>
                      <a:ln w="38100">
                        <a:noFill/>
                        <a:miter/>
                      </a:ln>
                    </p:spPr>
                  </p:pic>
                </p:oleObj>
              </mc:Fallback>
            </mc:AlternateContent>
          </a:graphicData>
        </a:graphic>
      </p:graphicFrame>
      <p:graphicFrame>
        <p:nvGraphicFramePr>
          <p:cNvPr id="-2147482581" name="对象 -2147482582"/>
          <p:cNvGraphicFramePr>
            <a:graphicFrameLocks noChangeAspect="1"/>
          </p:cNvGraphicFramePr>
          <p:nvPr/>
        </p:nvGraphicFramePr>
        <p:xfrm>
          <a:off x="1363980" y="4848860"/>
          <a:ext cx="5419725" cy="1613535"/>
        </p:xfrm>
        <a:graphic>
          <a:graphicData uri="http://schemas.openxmlformats.org/presentationml/2006/ole">
            <mc:AlternateContent xmlns:mc="http://schemas.openxmlformats.org/markup-compatibility/2006">
              <mc:Choice xmlns:v="urn:schemas-microsoft-com:vml" Requires="v">
                <p:oleObj spid="_x0000_s27" name="" r:id="rId6" imgW="3327400" imgH="990600" progId="Equation.DSMT4">
                  <p:embed/>
                </p:oleObj>
              </mc:Choice>
              <mc:Fallback>
                <p:oleObj name="" r:id="rId6" imgW="3327400" imgH="990600" progId="Equation.DSMT4">
                  <p:embed/>
                  <p:pic>
                    <p:nvPicPr>
                      <p:cNvPr id="0" name="图片 26"/>
                      <p:cNvPicPr/>
                      <p:nvPr/>
                    </p:nvPicPr>
                    <p:blipFill>
                      <a:blip r:embed="rId7"/>
                      <a:stretch>
                        <a:fillRect/>
                      </a:stretch>
                    </p:blipFill>
                    <p:spPr>
                      <a:xfrm>
                        <a:off x="1363980" y="4848860"/>
                        <a:ext cx="5419725" cy="161353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4.2 </a:t>
            </a:r>
            <a:r>
              <a:rPr lang="zh-CN" altLang="en-US" sz="2800" b="1" dirty="0" smtClean="0">
                <a:solidFill>
                  <a:srgbClr val="C00000"/>
                </a:solidFill>
                <a:latin typeface="微软雅黑" panose="020B0503020204020204" pitchFamily="34" charset="-122"/>
                <a:ea typeface="微软雅黑" panose="020B0503020204020204" pitchFamily="34" charset="-122"/>
              </a:rPr>
              <a:t>梯形波</a:t>
            </a:r>
            <a:r>
              <a:rPr lang="zh-CN" altLang="en-US" sz="2800" b="1" dirty="0">
                <a:solidFill>
                  <a:srgbClr val="C00000"/>
                </a:solidFill>
                <a:latin typeface="微软雅黑" panose="020B0503020204020204" pitchFamily="34" charset="-122"/>
                <a:ea typeface="微软雅黑" panose="020B0503020204020204" pitchFamily="34" charset="-122"/>
              </a:rPr>
              <a:t>层状模型视电阻率定义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7065" name="图片 264"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559" y="2203846"/>
            <a:ext cx="3097378" cy="24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66" name="图片 265" descr="p-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8566" y="1721851"/>
            <a:ext cx="3316514" cy="3090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文本框 2"/>
          <p:cNvSpPr txBox="1">
            <a:spLocks noChangeArrowheads="1"/>
          </p:cNvSpPr>
          <p:nvPr/>
        </p:nvSpPr>
        <p:spPr bwMode="auto">
          <a:xfrm>
            <a:off x="2272898" y="4897195"/>
            <a:ext cx="4338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梯形波两层模型电阻率曲线</a:t>
            </a:r>
            <a:endParaRPr kumimoji="0" lang="zh-CN" b="0" i="0" u="none" strike="noStrike" cap="none" normalizeH="0" baseline="0" dirty="0" smtClean="0">
              <a:ln>
                <a:noFill/>
              </a:ln>
              <a:solidFill>
                <a:schemeClr val="tx1"/>
              </a:solidFill>
              <a:effectLst/>
              <a:latin typeface="Arial" panose="020B0604020202020204" pitchFamily="34" charset="0"/>
            </a:endParaRPr>
          </a:p>
        </p:txBody>
      </p:sp>
      <p:sp>
        <p:nvSpPr>
          <p:cNvPr id="8" name="矩形 7"/>
          <p:cNvSpPr/>
          <p:nvPr/>
        </p:nvSpPr>
        <p:spPr>
          <a:xfrm>
            <a:off x="463137" y="5501617"/>
            <a:ext cx="8217725" cy="922020"/>
          </a:xfrm>
          <a:prstGeom prst="rect">
            <a:avLst/>
          </a:prstGeom>
        </p:spPr>
        <p:txBody>
          <a:bodyPr wrap="square">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从上图可以明显看到，在早期电阻率是等于第一层的电阻率，而在晚期，是不断趋近于第二层的</a:t>
            </a:r>
            <a:r>
              <a:rPr lang="zh-CN" altLang="en-US" dirty="0" smtClean="0">
                <a:latin typeface="微软雅黑" panose="020B0503020204020204" pitchFamily="34" charset="-122"/>
                <a:ea typeface="微软雅黑" panose="020B0503020204020204" pitchFamily="34" charset="-122"/>
              </a:rPr>
              <a:t>电阻率</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32270" y="3084830"/>
            <a:ext cx="2412000" cy="2350775"/>
          </a:xfrm>
          <a:prstGeom prst="rect">
            <a:avLst/>
          </a:prstGeom>
        </p:spPr>
      </p:pic>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4.2 </a:t>
            </a:r>
            <a:r>
              <a:rPr lang="zh-CN" altLang="en-US" sz="2800" b="1" dirty="0" smtClean="0">
                <a:solidFill>
                  <a:srgbClr val="C00000"/>
                </a:solidFill>
                <a:latin typeface="微软雅黑" panose="020B0503020204020204" pitchFamily="34" charset="-122"/>
                <a:ea typeface="微软雅黑" panose="020B0503020204020204" pitchFamily="34" charset="-122"/>
              </a:rPr>
              <a:t>梯形波</a:t>
            </a:r>
            <a:r>
              <a:rPr lang="zh-CN" altLang="en-US" sz="2800" b="1" dirty="0">
                <a:solidFill>
                  <a:srgbClr val="C00000"/>
                </a:solidFill>
                <a:latin typeface="微软雅黑" panose="020B0503020204020204" pitchFamily="34" charset="-122"/>
                <a:ea typeface="微软雅黑" panose="020B0503020204020204" pitchFamily="34" charset="-122"/>
              </a:rPr>
              <a:t>层状模型视电阻率定义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6" name="文本框 2"/>
          <p:cNvSpPr txBox="1">
            <a:spLocks noChangeArrowheads="1"/>
          </p:cNvSpPr>
          <p:nvPr/>
        </p:nvSpPr>
        <p:spPr bwMode="auto">
          <a:xfrm>
            <a:off x="2275840" y="6179820"/>
            <a:ext cx="4591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梯形波三层模型中间厚度变化</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电阻率曲线</a:t>
            </a:r>
            <a:endParaRPr kumimoji="0" lang="zh-CN" b="0" i="0" u="none" strike="noStrike" cap="none" normalizeH="0" baseline="0" dirty="0" smtClean="0">
              <a:ln>
                <a:noFill/>
              </a:ln>
              <a:solidFill>
                <a:schemeClr val="tx1"/>
              </a:solidFill>
              <a:effectLst/>
              <a:latin typeface="Arial" panose="020B0604020202020204" pitchFamily="34" charset="0"/>
            </a:endParaRPr>
          </a:p>
        </p:txBody>
      </p:sp>
      <p:pic>
        <p:nvPicPr>
          <p:cNvPr id="17"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160" y="3084830"/>
            <a:ext cx="2412000" cy="2350724"/>
          </a:xfrm>
          <a:prstGeom prst="rect">
            <a:avLst/>
          </a:prstGeom>
        </p:spPr>
      </p:pic>
      <p:pic>
        <p:nvPicPr>
          <p:cNvPr id="10"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1865" y="3113723"/>
            <a:ext cx="2412000" cy="2292739"/>
          </a:xfrm>
          <a:prstGeom prst="rect">
            <a:avLst/>
          </a:prstGeom>
        </p:spPr>
      </p:pic>
      <p:graphicFrame>
        <p:nvGraphicFramePr>
          <p:cNvPr id="13" name="表格 12"/>
          <p:cNvGraphicFramePr>
            <a:graphicFrameLocks noGrp="1"/>
          </p:cNvGraphicFramePr>
          <p:nvPr/>
        </p:nvGraphicFramePr>
        <p:xfrm>
          <a:off x="974780" y="1175162"/>
          <a:ext cx="7512498" cy="1854200"/>
        </p:xfrm>
        <a:graphic>
          <a:graphicData uri="http://schemas.openxmlformats.org/drawingml/2006/table">
            <a:tbl>
              <a:tblPr firstRow="1" bandRow="1">
                <a:tableStyleId>{2D5ABB26-0587-4C30-8999-92F81FD0307C}</a:tableStyleId>
              </a:tblPr>
              <a:tblGrid>
                <a:gridCol w="1252083"/>
                <a:gridCol w="931821"/>
                <a:gridCol w="936104"/>
                <a:gridCol w="1008112"/>
                <a:gridCol w="792088"/>
                <a:gridCol w="2592290"/>
              </a:tblGrid>
              <a:tr h="370840">
                <a:tc>
                  <a:txBody>
                    <a:bodyPr/>
                    <a:p>
                      <a:endParaRPr lang="zh-CN"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l-GR" altLang="zh-CN" dirty="0" smtClean="0"/>
                        <a:t>ρ</a:t>
                      </a: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2</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3</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h2</a:t>
                      </a:r>
                      <a:endParaRPr lang="zh-CN"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p>
                      <a:r>
                        <a:rPr lang="en-US" altLang="zh-CN" dirty="0" smtClean="0"/>
                        <a:t>K</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80m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5"/>
                      <a:stretch>
                        <a:fillRect l="-190118" t="-108197" b="-326230"/>
                      </a:stretch>
                    </a:blipFill>
                  </a:tcPr>
                </a:tc>
              </a:tr>
              <a:tr h="370840">
                <a:tc>
                  <a:txBody>
                    <a:bodyPr/>
                    <a:p>
                      <a:r>
                        <a:rPr lang="en-US" altLang="zh-CN" dirty="0" smtClean="0"/>
                        <a:t>H</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80m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5"/>
                      <a:stretch>
                        <a:fillRect l="-190118" t="-211667" b="-231667"/>
                      </a:stretch>
                    </a:blipFill>
                  </a:tcPr>
                </a:tc>
              </a:tr>
              <a:tr h="370840">
                <a:tc>
                  <a:txBody>
                    <a:bodyPr/>
                    <a:p>
                      <a:r>
                        <a:rPr lang="en-US" altLang="zh-CN" dirty="0" smtClean="0"/>
                        <a:t>A</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50Ωm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latin typeface="Times New Roman" panose="02020603050405020304" pitchFamily="18" charset="0"/>
                          <a:cs typeface="Times New Roman" panose="02020603050405020304" pitchFamily="18" charset="0"/>
                        </a:rPr>
                        <a:t>50m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5"/>
                      <a:stretch>
                        <a:fillRect l="-190118" t="-306557" b="-127869"/>
                      </a:stretch>
                    </a:blipFill>
                  </a:tcPr>
                </a:tc>
              </a:tr>
              <a:tr h="370840">
                <a:tc>
                  <a:txBody>
                    <a:bodyPr/>
                    <a:p>
                      <a:r>
                        <a:rPr lang="en-US" altLang="zh-CN" dirty="0" smtClean="0"/>
                        <a:t>Q</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50Ωm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r>
                        <a:rPr lang="en-US" altLang="zh-CN" dirty="0" smtClean="0">
                          <a:latin typeface="Times New Roman" panose="02020603050405020304" pitchFamily="18" charset="0"/>
                          <a:cs typeface="Times New Roman" panose="02020603050405020304" pitchFamily="18" charset="0"/>
                        </a:rPr>
                        <a:t>200m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5"/>
                      <a:stretch>
                        <a:fillRect l="-190118" t="-406557" b="-27869"/>
                      </a:stretch>
                    </a:blipFill>
                  </a:tcPr>
                </a:tc>
              </a:tr>
            </a:tbl>
          </a:graphicData>
        </a:graphic>
      </p:graphicFrame>
      <p:pic>
        <p:nvPicPr>
          <p:cNvPr id="11" name="图片 11" descr="图片包含 文字&#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127375"/>
            <a:ext cx="2412000" cy="2267218"/>
          </a:xfrm>
          <a:prstGeom prst="rect">
            <a:avLst/>
          </a:prstGeom>
        </p:spPr>
      </p:pic>
      <p:sp>
        <p:nvSpPr>
          <p:cNvPr id="31" name="文本框 30"/>
          <p:cNvSpPr txBox="1"/>
          <p:nvPr/>
        </p:nvSpPr>
        <p:spPr>
          <a:xfrm>
            <a:off x="974725" y="5501005"/>
            <a:ext cx="623570" cy="368300"/>
          </a:xfrm>
          <a:prstGeom prst="rect">
            <a:avLst/>
          </a:prstGeom>
          <a:noFill/>
        </p:spPr>
        <p:txBody>
          <a:bodyPr wrap="square" rtlCol="0">
            <a:spAutoFit/>
          </a:bodyPr>
          <a:p>
            <a:r>
              <a:rPr lang="en-US" altLang="zh-CN" dirty="0"/>
              <a:t>A</a:t>
            </a:r>
            <a:r>
              <a:rPr lang="zh-CN" altLang="en-US" dirty="0"/>
              <a:t>型</a:t>
            </a:r>
            <a:endParaRPr lang="zh-CN" altLang="en-US" dirty="0"/>
          </a:p>
        </p:txBody>
      </p:sp>
      <p:sp>
        <p:nvSpPr>
          <p:cNvPr id="14" name="文本框 13"/>
          <p:cNvSpPr txBox="1"/>
          <p:nvPr/>
        </p:nvSpPr>
        <p:spPr>
          <a:xfrm>
            <a:off x="3243580" y="5501005"/>
            <a:ext cx="623570" cy="368300"/>
          </a:xfrm>
          <a:prstGeom prst="rect">
            <a:avLst/>
          </a:prstGeom>
          <a:noFill/>
        </p:spPr>
        <p:txBody>
          <a:bodyPr wrap="square" rtlCol="0">
            <a:spAutoFit/>
          </a:bodyPr>
          <a:p>
            <a:r>
              <a:rPr lang="en-US" altLang="zh-CN" dirty="0"/>
              <a:t>H</a:t>
            </a:r>
            <a:r>
              <a:rPr lang="zh-CN" altLang="en-US" dirty="0"/>
              <a:t>型</a:t>
            </a:r>
            <a:endParaRPr lang="zh-CN" altLang="en-US" dirty="0"/>
          </a:p>
        </p:txBody>
      </p:sp>
      <p:sp>
        <p:nvSpPr>
          <p:cNvPr id="21" name="文本框 20"/>
          <p:cNvSpPr txBox="1"/>
          <p:nvPr/>
        </p:nvSpPr>
        <p:spPr>
          <a:xfrm>
            <a:off x="5518785" y="5501005"/>
            <a:ext cx="623570" cy="368300"/>
          </a:xfrm>
          <a:prstGeom prst="rect">
            <a:avLst/>
          </a:prstGeom>
          <a:noFill/>
        </p:spPr>
        <p:txBody>
          <a:bodyPr wrap="square" rtlCol="0">
            <a:spAutoFit/>
          </a:bodyPr>
          <a:p>
            <a:r>
              <a:rPr lang="en-US" altLang="zh-CN" dirty="0"/>
              <a:t>K</a:t>
            </a:r>
            <a:r>
              <a:rPr lang="zh-CN" altLang="en-US" dirty="0"/>
              <a:t>型</a:t>
            </a:r>
            <a:endParaRPr lang="zh-CN" altLang="en-US" dirty="0"/>
          </a:p>
        </p:txBody>
      </p:sp>
      <p:sp>
        <p:nvSpPr>
          <p:cNvPr id="23" name="文本框 22"/>
          <p:cNvSpPr txBox="1"/>
          <p:nvPr/>
        </p:nvSpPr>
        <p:spPr>
          <a:xfrm>
            <a:off x="7771130" y="5501005"/>
            <a:ext cx="623570" cy="368300"/>
          </a:xfrm>
          <a:prstGeom prst="rect">
            <a:avLst/>
          </a:prstGeom>
          <a:noFill/>
        </p:spPr>
        <p:txBody>
          <a:bodyPr wrap="square" rtlCol="0">
            <a:spAutoFit/>
          </a:bodyPr>
          <a:p>
            <a:r>
              <a:rPr lang="en-US" altLang="zh-CN" dirty="0"/>
              <a:t>Q</a:t>
            </a:r>
            <a:r>
              <a:rPr lang="zh-CN" altLang="en-US" dirty="0"/>
              <a:t>型</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49890" y="4797608"/>
            <a:ext cx="630077" cy="468888"/>
            <a:chOff x="349890" y="4797608"/>
            <a:chExt cx="630077" cy="468888"/>
          </a:xfrm>
        </p:grpSpPr>
        <p:sp>
          <p:nvSpPr>
            <p:cNvPr id="112" name="AutoShape 33"/>
            <p:cNvSpPr>
              <a:spLocks noChangeAspect="1" noChangeArrowheads="1"/>
            </p:cNvSpPr>
            <p:nvPr/>
          </p:nvSpPr>
          <p:spPr bwMode="gray">
            <a:xfrm>
              <a:off x="349890" y="4797608"/>
              <a:ext cx="630077" cy="468888"/>
            </a:xfrm>
            <a:prstGeom prst="hexagon">
              <a:avLst>
                <a:gd name="adj" fmla="val 2888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lgn="l"/>
              <a:endParaRPr lang="zh-CN" altLang="en-US" sz="2000" dirty="0">
                <a:latin typeface="Times New Roman" panose="02020603050405020304" pitchFamily="18" charset="0"/>
                <a:ea typeface="楷体_GB2312" pitchFamily="49" charset="-122"/>
              </a:endParaRPr>
            </a:p>
          </p:txBody>
        </p:sp>
        <p:sp>
          <p:nvSpPr>
            <p:cNvPr id="113" name="AutoShape 34"/>
            <p:cNvSpPr>
              <a:spLocks noChangeAspect="1" noChangeArrowheads="1"/>
            </p:cNvSpPr>
            <p:nvPr/>
          </p:nvSpPr>
          <p:spPr bwMode="gray">
            <a:xfrm>
              <a:off x="388150" y="4816659"/>
              <a:ext cx="553556" cy="413068"/>
            </a:xfrm>
            <a:prstGeom prst="hexagon">
              <a:avLst>
                <a:gd name="adj" fmla="val 28814"/>
                <a:gd name="vf" fmla="val 115470"/>
              </a:avLst>
            </a:prstGeom>
            <a:solidFill>
              <a:srgbClr val="C00000"/>
            </a:solidFill>
            <a:ln w="9525">
              <a:solidFill>
                <a:schemeClr val="tx1"/>
              </a:solidFill>
              <a:miter lim="800000"/>
            </a:ln>
          </p:spPr>
          <p:txBody>
            <a:bodyPr wrap="none" anchor="ctr"/>
            <a:lstStyle/>
            <a:p>
              <a:r>
                <a:rPr lang="en-US" altLang="zh-CN" sz="2800" dirty="0">
                  <a:solidFill>
                    <a:schemeClr val="bg1"/>
                  </a:solidFill>
                  <a:latin typeface="Times New Roman" panose="02020603050405020304" pitchFamily="18" charset="0"/>
                  <a:ea typeface="楷体_GB2312" pitchFamily="49" charset="-122"/>
                </a:rPr>
                <a:t>6</a:t>
              </a:r>
              <a:endParaRPr lang="en-US" altLang="zh-CN" sz="2800" dirty="0">
                <a:solidFill>
                  <a:schemeClr val="bg1"/>
                </a:solidFill>
                <a:latin typeface="Times New Roman" panose="02020603050405020304" pitchFamily="18" charset="0"/>
                <a:ea typeface="楷体_GB2312" pitchFamily="49" charset="-122"/>
              </a:endParaRPr>
            </a:p>
          </p:txBody>
        </p:sp>
      </p:grpSp>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TextBox 46"/>
          <p:cNvSpPr txBox="1"/>
          <p:nvPr/>
        </p:nvSpPr>
        <p:spPr>
          <a:xfrm>
            <a:off x="0" y="310896"/>
            <a:ext cx="4732421" cy="706755"/>
          </a:xfrm>
          <a:prstGeom prst="rect">
            <a:avLst/>
          </a:prstGeom>
          <a:noFill/>
        </p:spPr>
        <p:txBody>
          <a:bodyPr wrap="square" rtlCol="0">
            <a:spAutoFit/>
          </a:bodyPr>
          <a:lstStyle/>
          <a:p>
            <a:pPr algn="ctr"/>
            <a:r>
              <a:rPr lang="zh-CN" altLang="en-US" sz="4000" b="1" dirty="0">
                <a:solidFill>
                  <a:srgbClr val="C00000"/>
                </a:solidFill>
                <a:latin typeface="黑体" panose="02010609060101010101" pitchFamily="2" charset="-122"/>
                <a:ea typeface="黑体" panose="02010609060101010101" pitchFamily="2" charset="-122"/>
              </a:rPr>
              <a:t>地球物理学进展</a:t>
            </a:r>
            <a:endParaRPr lang="zh-CN" altLang="en-US" sz="4000" b="1" dirty="0">
              <a:solidFill>
                <a:srgbClr val="C00000"/>
              </a:solidFill>
              <a:latin typeface="黑体" panose="02010609060101010101" pitchFamily="2" charset="-122"/>
              <a:ea typeface="黑体" panose="02010609060101010101" pitchFamily="2" charset="-122"/>
            </a:endParaRPr>
          </a:p>
        </p:txBody>
      </p:sp>
      <p:pic>
        <p:nvPicPr>
          <p:cNvPr id="30" name="图片 29"/>
          <p:cNvPicPr/>
          <p:nvPr/>
        </p:nvPicPr>
        <p:blipFill>
          <a:blip r:embed="rId2">
            <a:extLst>
              <a:ext uri="{28A0092B-C50C-407E-A947-70E740481C1C}">
                <a14:useLocalDpi xmlns:a14="http://schemas.microsoft.com/office/drawing/2010/main" val="0"/>
              </a:ext>
            </a:extLst>
          </a:blip>
          <a:stretch>
            <a:fillRect/>
          </a:stretch>
        </p:blipFill>
        <p:spPr>
          <a:xfrm>
            <a:off x="62212" y="5346000"/>
            <a:ext cx="2196000" cy="1512000"/>
          </a:xfrm>
          <a:prstGeom prst="rect">
            <a:avLst/>
          </a:pr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0071" y="5332305"/>
            <a:ext cx="2196000" cy="1525695"/>
          </a:xfrm>
          <a:prstGeom prst="rect">
            <a:avLst/>
          </a:prstGeom>
        </p:spPr>
      </p:pic>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6079" y="5346000"/>
            <a:ext cx="2196000" cy="1485821"/>
          </a:xfrm>
          <a:prstGeom prst="rect">
            <a:avLst/>
          </a:prstGeom>
        </p:spPr>
      </p:pic>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1258" y="5346000"/>
            <a:ext cx="2199634" cy="1512000"/>
          </a:xfrm>
          <a:prstGeom prst="rect">
            <a:avLst/>
          </a:prstGeom>
        </p:spPr>
      </p:pic>
      <p:grpSp>
        <p:nvGrpSpPr>
          <p:cNvPr id="37" name="组合 36"/>
          <p:cNvGrpSpPr/>
          <p:nvPr/>
        </p:nvGrpSpPr>
        <p:grpSpPr>
          <a:xfrm>
            <a:off x="319819" y="900176"/>
            <a:ext cx="8424936" cy="4523105"/>
            <a:chOff x="511513" y="1064151"/>
            <a:chExt cx="8424936" cy="4523105"/>
          </a:xfrm>
        </p:grpSpPr>
        <p:grpSp>
          <p:nvGrpSpPr>
            <p:cNvPr id="38" name="Group 5"/>
            <p:cNvGrpSpPr/>
            <p:nvPr/>
          </p:nvGrpSpPr>
          <p:grpSpPr bwMode="auto">
            <a:xfrm>
              <a:off x="511513" y="2097217"/>
              <a:ext cx="633413" cy="519113"/>
              <a:chOff x="683" y="1276"/>
              <a:chExt cx="399" cy="327"/>
            </a:xfrm>
          </p:grpSpPr>
          <p:grpSp>
            <p:nvGrpSpPr>
              <p:cNvPr id="72" name="Group 11"/>
              <p:cNvGrpSpPr/>
              <p:nvPr/>
            </p:nvGrpSpPr>
            <p:grpSpPr bwMode="auto">
              <a:xfrm>
                <a:off x="683" y="1284"/>
                <a:ext cx="399" cy="297"/>
                <a:chOff x="1153" y="3553"/>
                <a:chExt cx="389" cy="337"/>
              </a:xfrm>
            </p:grpSpPr>
            <p:sp>
              <p:nvSpPr>
                <p:cNvPr id="74" name="AutoShape 12"/>
                <p:cNvSpPr>
                  <a:spLocks noChangeAspect="1" noChangeArrowheads="1"/>
                </p:cNvSpPr>
                <p:nvPr/>
              </p:nvSpPr>
              <p:spPr bwMode="gray">
                <a:xfrm>
                  <a:off x="1155" y="3555"/>
                  <a:ext cx="387" cy="335"/>
                </a:xfrm>
                <a:prstGeom prst="hexagon">
                  <a:avLst>
                    <a:gd name="adj" fmla="val 28881"/>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2000">
                    <a:latin typeface="Times New Roman" panose="02020603050405020304" pitchFamily="18" charset="0"/>
                    <a:ea typeface="楷体_GB2312" pitchFamily="49" charset="-122"/>
                  </a:endParaRPr>
                </a:p>
              </p:txBody>
            </p:sp>
            <p:sp>
              <p:nvSpPr>
                <p:cNvPr id="75" name="AutoShape 13"/>
                <p:cNvSpPr>
                  <a:spLocks noChangeAspect="1" noChangeArrowheads="1"/>
                </p:cNvSpPr>
                <p:nvPr/>
              </p:nvSpPr>
              <p:spPr bwMode="gray">
                <a:xfrm>
                  <a:off x="1153" y="3553"/>
                  <a:ext cx="387" cy="335"/>
                </a:xfrm>
                <a:prstGeom prst="hexagon">
                  <a:avLst>
                    <a:gd name="adj" fmla="val 2888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lgn="l"/>
                  <a:endParaRPr lang="zh-CN" altLang="en-US" sz="2000">
                    <a:latin typeface="Times New Roman" panose="02020603050405020304" pitchFamily="18" charset="0"/>
                    <a:ea typeface="楷体_GB2312" pitchFamily="49" charset="-122"/>
                  </a:endParaRPr>
                </a:p>
              </p:txBody>
            </p:sp>
            <p:sp>
              <p:nvSpPr>
                <p:cNvPr id="76" name="AutoShape 14"/>
                <p:cNvSpPr>
                  <a:spLocks noChangeAspect="1" noChangeArrowheads="1"/>
                </p:cNvSpPr>
                <p:nvPr/>
              </p:nvSpPr>
              <p:spPr bwMode="gray">
                <a:xfrm>
                  <a:off x="1175" y="3573"/>
                  <a:ext cx="340" cy="295"/>
                </a:xfrm>
                <a:prstGeom prst="hexagon">
                  <a:avLst>
                    <a:gd name="adj" fmla="val 28814"/>
                    <a:gd name="vf" fmla="val 115470"/>
                  </a:avLst>
                </a:prstGeom>
                <a:solidFill>
                  <a:srgbClr val="C00000"/>
                </a:solidFill>
                <a:ln w="9525">
                  <a:solidFill>
                    <a:schemeClr val="tx1"/>
                  </a:solidFill>
                  <a:miter lim="800000"/>
                </a:ln>
              </p:spPr>
              <p:txBody>
                <a:bodyPr wrap="none" anchor="ctr"/>
                <a:lstStyle/>
                <a:p>
                  <a:pPr algn="l"/>
                  <a:endParaRPr lang="zh-CN" altLang="en-US" sz="2000">
                    <a:latin typeface="Times New Roman" panose="02020603050405020304" pitchFamily="18" charset="0"/>
                    <a:ea typeface="楷体_GB2312" pitchFamily="49" charset="-122"/>
                  </a:endParaRPr>
                </a:p>
              </p:txBody>
            </p:sp>
          </p:grpSp>
          <p:sp>
            <p:nvSpPr>
              <p:cNvPr id="73" name="Text Box 15"/>
              <p:cNvSpPr txBox="1">
                <a:spLocks noChangeArrowheads="1"/>
              </p:cNvSpPr>
              <p:nvPr/>
            </p:nvSpPr>
            <p:spPr bwMode="gray">
              <a:xfrm>
                <a:off x="763" y="1276"/>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100" b="1">
                    <a:solidFill>
                      <a:schemeClr val="tx1"/>
                    </a:solidFill>
                    <a:latin typeface="Arial" panose="020B0604020202020204" pitchFamily="34" charset="0"/>
                    <a:ea typeface="黑体" panose="02010609060101010101" pitchFamily="2" charset="-122"/>
                  </a:defRPr>
                </a:lvl1pPr>
                <a:lvl2pPr marL="742950" indent="-285750" eaLnBrk="0" hangingPunct="0">
                  <a:defRPr kumimoji="1" sz="2100" b="1">
                    <a:solidFill>
                      <a:schemeClr val="tx1"/>
                    </a:solidFill>
                    <a:latin typeface="Arial" panose="020B0604020202020204" pitchFamily="34" charset="0"/>
                    <a:ea typeface="黑体" panose="02010609060101010101" pitchFamily="2" charset="-122"/>
                  </a:defRPr>
                </a:lvl2pPr>
                <a:lvl3pPr marL="1143000" indent="-228600" eaLnBrk="0" hangingPunct="0">
                  <a:defRPr kumimoji="1" sz="2100" b="1">
                    <a:solidFill>
                      <a:schemeClr val="tx1"/>
                    </a:solidFill>
                    <a:latin typeface="Arial" panose="020B0604020202020204" pitchFamily="34" charset="0"/>
                    <a:ea typeface="黑体" panose="02010609060101010101" pitchFamily="2" charset="-122"/>
                  </a:defRPr>
                </a:lvl3pPr>
                <a:lvl4pPr marL="1600200" indent="-228600" eaLnBrk="0" hangingPunct="0">
                  <a:defRPr kumimoji="1" sz="2100" b="1">
                    <a:solidFill>
                      <a:schemeClr val="tx1"/>
                    </a:solidFill>
                    <a:latin typeface="Arial" panose="020B0604020202020204" pitchFamily="34" charset="0"/>
                    <a:ea typeface="黑体" panose="02010609060101010101" pitchFamily="2" charset="-122"/>
                  </a:defRPr>
                </a:lvl4pPr>
                <a:lvl5pPr marL="2057400" indent="-228600" eaLnBrk="0" hangingPunct="0">
                  <a:defRPr kumimoji="1" sz="2100" b="1">
                    <a:solidFill>
                      <a:schemeClr val="tx1"/>
                    </a:solidFill>
                    <a:latin typeface="Arial" panose="020B0604020202020204" pitchFamily="34" charset="0"/>
                    <a:ea typeface="黑体" panose="02010609060101010101"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9pPr>
              </a:lstStyle>
              <a:p>
                <a:pPr algn="l">
                  <a:lnSpc>
                    <a:spcPct val="100000"/>
                  </a:lnSpc>
                  <a:buClrTx/>
                  <a:buFontTx/>
                  <a:buNone/>
                </a:pPr>
                <a:r>
                  <a:rPr kumimoji="0" lang="en-US" altLang="zh-CN" sz="2800" dirty="0">
                    <a:solidFill>
                      <a:schemeClr val="bg1"/>
                    </a:solidFill>
                    <a:latin typeface="Times New Roman" panose="02020603050405020304" pitchFamily="18" charset="0"/>
                    <a:ea typeface="楷体_GB2312" pitchFamily="49" charset="-122"/>
                  </a:rPr>
                  <a:t>2</a:t>
                </a:r>
                <a:endParaRPr kumimoji="0" lang="en-US" altLang="zh-CN" sz="2800" dirty="0">
                  <a:solidFill>
                    <a:schemeClr val="bg1"/>
                  </a:solidFill>
                  <a:latin typeface="Times New Roman" panose="02020603050405020304" pitchFamily="18" charset="0"/>
                  <a:ea typeface="楷体_GB2312" pitchFamily="49" charset="-122"/>
                </a:endParaRPr>
              </a:p>
            </p:txBody>
          </p:sp>
        </p:grpSp>
        <p:grpSp>
          <p:nvGrpSpPr>
            <p:cNvPr id="39" name="Group 12"/>
            <p:cNvGrpSpPr/>
            <p:nvPr/>
          </p:nvGrpSpPr>
          <p:grpSpPr bwMode="auto">
            <a:xfrm>
              <a:off x="543263" y="3535750"/>
              <a:ext cx="619125" cy="541338"/>
              <a:chOff x="701" y="2198"/>
              <a:chExt cx="390" cy="341"/>
            </a:xfrm>
          </p:grpSpPr>
          <p:grpSp>
            <p:nvGrpSpPr>
              <p:cNvPr id="67" name="Group 18"/>
              <p:cNvGrpSpPr/>
              <p:nvPr/>
            </p:nvGrpSpPr>
            <p:grpSpPr bwMode="auto">
              <a:xfrm>
                <a:off x="701" y="2198"/>
                <a:ext cx="390" cy="341"/>
                <a:chOff x="1152" y="3552"/>
                <a:chExt cx="390" cy="341"/>
              </a:xfrm>
            </p:grpSpPr>
            <p:sp>
              <p:nvSpPr>
                <p:cNvPr id="69" name="AutoShape 19"/>
                <p:cNvSpPr>
                  <a:spLocks noChangeAspect="1" noChangeArrowheads="1"/>
                </p:cNvSpPr>
                <p:nvPr/>
              </p:nvSpPr>
              <p:spPr bwMode="gray">
                <a:xfrm>
                  <a:off x="1155" y="3558"/>
                  <a:ext cx="387" cy="335"/>
                </a:xfrm>
                <a:prstGeom prst="hexagon">
                  <a:avLst>
                    <a:gd name="adj" fmla="val 28881"/>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2000">
                    <a:latin typeface="Times New Roman" panose="02020603050405020304" pitchFamily="18" charset="0"/>
                    <a:ea typeface="楷体_GB2312" pitchFamily="49" charset="-122"/>
                  </a:endParaRPr>
                </a:p>
              </p:txBody>
            </p:sp>
            <p:sp>
              <p:nvSpPr>
                <p:cNvPr id="70" name="AutoShape 20"/>
                <p:cNvSpPr>
                  <a:spLocks noChangeAspect="1" noChangeArrowheads="1"/>
                </p:cNvSpPr>
                <p:nvPr/>
              </p:nvSpPr>
              <p:spPr bwMode="gray">
                <a:xfrm>
                  <a:off x="1152" y="3552"/>
                  <a:ext cx="387" cy="335"/>
                </a:xfrm>
                <a:prstGeom prst="hexagon">
                  <a:avLst>
                    <a:gd name="adj" fmla="val 2888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lgn="l"/>
                  <a:endParaRPr lang="zh-CN" altLang="en-US" sz="2000">
                    <a:latin typeface="Times New Roman" panose="02020603050405020304" pitchFamily="18" charset="0"/>
                    <a:ea typeface="楷体_GB2312" pitchFamily="49" charset="-122"/>
                  </a:endParaRPr>
                </a:p>
              </p:txBody>
            </p:sp>
            <p:sp>
              <p:nvSpPr>
                <p:cNvPr id="71" name="AutoShape 21"/>
                <p:cNvSpPr>
                  <a:spLocks noChangeAspect="1" noChangeArrowheads="1"/>
                </p:cNvSpPr>
                <p:nvPr/>
              </p:nvSpPr>
              <p:spPr bwMode="gray">
                <a:xfrm>
                  <a:off x="1175" y="3572"/>
                  <a:ext cx="340" cy="295"/>
                </a:xfrm>
                <a:prstGeom prst="hexagon">
                  <a:avLst>
                    <a:gd name="adj" fmla="val 28814"/>
                    <a:gd name="vf" fmla="val 115470"/>
                  </a:avLst>
                </a:prstGeom>
                <a:solidFill>
                  <a:srgbClr val="C00000"/>
                </a:solidFill>
                <a:ln w="9525">
                  <a:solidFill>
                    <a:schemeClr val="tx1"/>
                  </a:solidFill>
                  <a:miter lim="800000"/>
                </a:ln>
              </p:spPr>
              <p:txBody>
                <a:bodyPr wrap="none" anchor="ctr"/>
                <a:lstStyle/>
                <a:p>
                  <a:pPr algn="l"/>
                  <a:endParaRPr lang="zh-CN" altLang="en-US" sz="2000">
                    <a:latin typeface="Times New Roman" panose="02020603050405020304" pitchFamily="18" charset="0"/>
                    <a:ea typeface="楷体_GB2312" pitchFamily="49" charset="-122"/>
                  </a:endParaRPr>
                </a:p>
              </p:txBody>
            </p:sp>
          </p:grpSp>
          <p:sp>
            <p:nvSpPr>
              <p:cNvPr id="68" name="Text Box 22"/>
              <p:cNvSpPr txBox="1">
                <a:spLocks noChangeArrowheads="1"/>
              </p:cNvSpPr>
              <p:nvPr/>
            </p:nvSpPr>
            <p:spPr bwMode="gray">
              <a:xfrm>
                <a:off x="768" y="2207"/>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100" b="1">
                    <a:solidFill>
                      <a:schemeClr val="tx1"/>
                    </a:solidFill>
                    <a:latin typeface="Arial" panose="020B0604020202020204" pitchFamily="34" charset="0"/>
                    <a:ea typeface="黑体" panose="02010609060101010101" pitchFamily="2" charset="-122"/>
                  </a:defRPr>
                </a:lvl1pPr>
                <a:lvl2pPr marL="742950" indent="-285750" eaLnBrk="0" hangingPunct="0">
                  <a:defRPr kumimoji="1" sz="2100" b="1">
                    <a:solidFill>
                      <a:schemeClr val="tx1"/>
                    </a:solidFill>
                    <a:latin typeface="Arial" panose="020B0604020202020204" pitchFamily="34" charset="0"/>
                    <a:ea typeface="黑体" panose="02010609060101010101" pitchFamily="2" charset="-122"/>
                  </a:defRPr>
                </a:lvl2pPr>
                <a:lvl3pPr marL="1143000" indent="-228600" eaLnBrk="0" hangingPunct="0">
                  <a:defRPr kumimoji="1" sz="2100" b="1">
                    <a:solidFill>
                      <a:schemeClr val="tx1"/>
                    </a:solidFill>
                    <a:latin typeface="Arial" panose="020B0604020202020204" pitchFamily="34" charset="0"/>
                    <a:ea typeface="黑体" panose="02010609060101010101" pitchFamily="2" charset="-122"/>
                  </a:defRPr>
                </a:lvl3pPr>
                <a:lvl4pPr marL="1600200" indent="-228600" eaLnBrk="0" hangingPunct="0">
                  <a:defRPr kumimoji="1" sz="2100" b="1">
                    <a:solidFill>
                      <a:schemeClr val="tx1"/>
                    </a:solidFill>
                    <a:latin typeface="Arial" panose="020B0604020202020204" pitchFamily="34" charset="0"/>
                    <a:ea typeface="黑体" panose="02010609060101010101" pitchFamily="2" charset="-122"/>
                  </a:defRPr>
                </a:lvl4pPr>
                <a:lvl5pPr marL="2057400" indent="-228600" eaLnBrk="0" hangingPunct="0">
                  <a:defRPr kumimoji="1" sz="2100" b="1">
                    <a:solidFill>
                      <a:schemeClr val="tx1"/>
                    </a:solidFill>
                    <a:latin typeface="Arial" panose="020B0604020202020204" pitchFamily="34" charset="0"/>
                    <a:ea typeface="黑体" panose="02010609060101010101"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9pPr>
              </a:lstStyle>
              <a:p>
                <a:pPr algn="l">
                  <a:lnSpc>
                    <a:spcPct val="100000"/>
                  </a:lnSpc>
                  <a:buClrTx/>
                  <a:buFontTx/>
                  <a:buNone/>
                </a:pPr>
                <a:r>
                  <a:rPr kumimoji="0" lang="en-US" altLang="zh-CN" sz="2800" dirty="0">
                    <a:solidFill>
                      <a:schemeClr val="bg1"/>
                    </a:solidFill>
                    <a:latin typeface="Times New Roman" panose="02020603050405020304" pitchFamily="18" charset="0"/>
                    <a:ea typeface="楷体_GB2312" pitchFamily="49" charset="-122"/>
                  </a:rPr>
                  <a:t>4</a:t>
                </a:r>
                <a:endParaRPr kumimoji="0" lang="en-US" altLang="zh-CN" sz="2800" dirty="0">
                  <a:solidFill>
                    <a:schemeClr val="bg1"/>
                  </a:solidFill>
                  <a:latin typeface="Times New Roman" panose="02020603050405020304" pitchFamily="18" charset="0"/>
                  <a:ea typeface="楷体_GB2312" pitchFamily="49" charset="-122"/>
                </a:endParaRPr>
              </a:p>
            </p:txBody>
          </p:sp>
        </p:grpSp>
        <p:grpSp>
          <p:nvGrpSpPr>
            <p:cNvPr id="40" name="Group 18"/>
            <p:cNvGrpSpPr/>
            <p:nvPr/>
          </p:nvGrpSpPr>
          <p:grpSpPr bwMode="auto">
            <a:xfrm>
              <a:off x="522625" y="2811721"/>
              <a:ext cx="620713" cy="519113"/>
              <a:chOff x="690" y="1732"/>
              <a:chExt cx="391" cy="327"/>
            </a:xfrm>
          </p:grpSpPr>
          <p:grpSp>
            <p:nvGrpSpPr>
              <p:cNvPr id="62" name="Group 25"/>
              <p:cNvGrpSpPr/>
              <p:nvPr/>
            </p:nvGrpSpPr>
            <p:grpSpPr bwMode="auto">
              <a:xfrm>
                <a:off x="690" y="1743"/>
                <a:ext cx="391" cy="301"/>
                <a:chOff x="1152" y="3552"/>
                <a:chExt cx="390" cy="341"/>
              </a:xfrm>
            </p:grpSpPr>
            <p:sp>
              <p:nvSpPr>
                <p:cNvPr id="64" name="AutoShape 26"/>
                <p:cNvSpPr>
                  <a:spLocks noChangeAspect="1" noChangeArrowheads="1"/>
                </p:cNvSpPr>
                <p:nvPr/>
              </p:nvSpPr>
              <p:spPr bwMode="gray">
                <a:xfrm>
                  <a:off x="1155" y="3558"/>
                  <a:ext cx="387" cy="335"/>
                </a:xfrm>
                <a:prstGeom prst="hexagon">
                  <a:avLst>
                    <a:gd name="adj" fmla="val 28881"/>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2000">
                    <a:latin typeface="Times New Roman" panose="02020603050405020304" pitchFamily="18" charset="0"/>
                    <a:ea typeface="楷体_GB2312" pitchFamily="49" charset="-122"/>
                  </a:endParaRPr>
                </a:p>
              </p:txBody>
            </p:sp>
            <p:sp>
              <p:nvSpPr>
                <p:cNvPr id="65" name="AutoShape 27"/>
                <p:cNvSpPr>
                  <a:spLocks noChangeAspect="1" noChangeArrowheads="1"/>
                </p:cNvSpPr>
                <p:nvPr/>
              </p:nvSpPr>
              <p:spPr bwMode="gray">
                <a:xfrm>
                  <a:off x="1152" y="3552"/>
                  <a:ext cx="387" cy="335"/>
                </a:xfrm>
                <a:prstGeom prst="hexagon">
                  <a:avLst>
                    <a:gd name="adj" fmla="val 2888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lgn="l"/>
                  <a:endParaRPr lang="zh-CN" altLang="en-US" sz="2000">
                    <a:latin typeface="Times New Roman" panose="02020603050405020304" pitchFamily="18" charset="0"/>
                    <a:ea typeface="楷体_GB2312" pitchFamily="49" charset="-122"/>
                  </a:endParaRPr>
                </a:p>
              </p:txBody>
            </p:sp>
            <p:sp>
              <p:nvSpPr>
                <p:cNvPr id="66" name="AutoShape 28"/>
                <p:cNvSpPr>
                  <a:spLocks noChangeAspect="1" noChangeArrowheads="1"/>
                </p:cNvSpPr>
                <p:nvPr/>
              </p:nvSpPr>
              <p:spPr bwMode="gray">
                <a:xfrm>
                  <a:off x="1175" y="3572"/>
                  <a:ext cx="340" cy="295"/>
                </a:xfrm>
                <a:prstGeom prst="hexagon">
                  <a:avLst>
                    <a:gd name="adj" fmla="val 28814"/>
                    <a:gd name="vf" fmla="val 115470"/>
                  </a:avLst>
                </a:prstGeom>
                <a:solidFill>
                  <a:srgbClr val="C00000"/>
                </a:solidFill>
                <a:ln w="9525">
                  <a:solidFill>
                    <a:schemeClr val="tx1"/>
                  </a:solidFill>
                  <a:miter lim="800000"/>
                </a:ln>
              </p:spPr>
              <p:txBody>
                <a:bodyPr wrap="none" anchor="ctr"/>
                <a:lstStyle/>
                <a:p>
                  <a:pPr algn="l"/>
                  <a:endParaRPr lang="zh-CN" altLang="en-US" sz="2000" dirty="0">
                    <a:latin typeface="Times New Roman" panose="02020603050405020304" pitchFamily="18" charset="0"/>
                    <a:ea typeface="楷体_GB2312" pitchFamily="49" charset="-122"/>
                  </a:endParaRPr>
                </a:p>
              </p:txBody>
            </p:sp>
          </p:grpSp>
          <p:sp>
            <p:nvSpPr>
              <p:cNvPr id="63" name="Text Box 29"/>
              <p:cNvSpPr txBox="1">
                <a:spLocks noChangeArrowheads="1"/>
              </p:cNvSpPr>
              <p:nvPr/>
            </p:nvSpPr>
            <p:spPr bwMode="gray">
              <a:xfrm>
                <a:off x="766" y="1732"/>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100" b="1">
                    <a:solidFill>
                      <a:schemeClr val="tx1"/>
                    </a:solidFill>
                    <a:latin typeface="Arial" panose="020B0604020202020204" pitchFamily="34" charset="0"/>
                    <a:ea typeface="黑体" panose="02010609060101010101" pitchFamily="2" charset="-122"/>
                  </a:defRPr>
                </a:lvl1pPr>
                <a:lvl2pPr marL="742950" indent="-285750" eaLnBrk="0" hangingPunct="0">
                  <a:defRPr kumimoji="1" sz="2100" b="1">
                    <a:solidFill>
                      <a:schemeClr val="tx1"/>
                    </a:solidFill>
                    <a:latin typeface="Arial" panose="020B0604020202020204" pitchFamily="34" charset="0"/>
                    <a:ea typeface="黑体" panose="02010609060101010101" pitchFamily="2" charset="-122"/>
                  </a:defRPr>
                </a:lvl2pPr>
                <a:lvl3pPr marL="1143000" indent="-228600" eaLnBrk="0" hangingPunct="0">
                  <a:defRPr kumimoji="1" sz="2100" b="1">
                    <a:solidFill>
                      <a:schemeClr val="tx1"/>
                    </a:solidFill>
                    <a:latin typeface="Arial" panose="020B0604020202020204" pitchFamily="34" charset="0"/>
                    <a:ea typeface="黑体" panose="02010609060101010101" pitchFamily="2" charset="-122"/>
                  </a:defRPr>
                </a:lvl3pPr>
                <a:lvl4pPr marL="1600200" indent="-228600" eaLnBrk="0" hangingPunct="0">
                  <a:defRPr kumimoji="1" sz="2100" b="1">
                    <a:solidFill>
                      <a:schemeClr val="tx1"/>
                    </a:solidFill>
                    <a:latin typeface="Arial" panose="020B0604020202020204" pitchFamily="34" charset="0"/>
                    <a:ea typeface="黑体" panose="02010609060101010101" pitchFamily="2" charset="-122"/>
                  </a:defRPr>
                </a:lvl4pPr>
                <a:lvl5pPr marL="2057400" indent="-228600" eaLnBrk="0" hangingPunct="0">
                  <a:defRPr kumimoji="1" sz="2100" b="1">
                    <a:solidFill>
                      <a:schemeClr val="tx1"/>
                    </a:solidFill>
                    <a:latin typeface="Arial" panose="020B0604020202020204" pitchFamily="34" charset="0"/>
                    <a:ea typeface="黑体" panose="02010609060101010101"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9pPr>
              </a:lstStyle>
              <a:p>
                <a:pPr algn="l">
                  <a:lnSpc>
                    <a:spcPct val="100000"/>
                  </a:lnSpc>
                  <a:buClrTx/>
                  <a:buFontTx/>
                  <a:buNone/>
                </a:pPr>
                <a:r>
                  <a:rPr kumimoji="0" lang="en-US" altLang="zh-CN" sz="2800" dirty="0">
                    <a:solidFill>
                      <a:schemeClr val="bg1"/>
                    </a:solidFill>
                    <a:latin typeface="Times New Roman" panose="02020603050405020304" pitchFamily="18" charset="0"/>
                    <a:ea typeface="楷体_GB2312" pitchFamily="49" charset="-122"/>
                  </a:rPr>
                  <a:t>3</a:t>
                </a:r>
                <a:endParaRPr kumimoji="0" lang="en-US" altLang="zh-CN" sz="2800" dirty="0">
                  <a:solidFill>
                    <a:schemeClr val="bg1"/>
                  </a:solidFill>
                  <a:latin typeface="Times New Roman" panose="02020603050405020304" pitchFamily="18" charset="0"/>
                  <a:ea typeface="楷体_GB2312" pitchFamily="49" charset="-122"/>
                </a:endParaRPr>
              </a:p>
            </p:txBody>
          </p:sp>
        </p:grpSp>
        <p:grpSp>
          <p:nvGrpSpPr>
            <p:cNvPr id="41" name="Group 24"/>
            <p:cNvGrpSpPr/>
            <p:nvPr/>
          </p:nvGrpSpPr>
          <p:grpSpPr bwMode="auto">
            <a:xfrm>
              <a:off x="514690" y="1382713"/>
              <a:ext cx="636589" cy="519113"/>
              <a:chOff x="685" y="842"/>
              <a:chExt cx="401" cy="327"/>
            </a:xfrm>
          </p:grpSpPr>
          <p:grpSp>
            <p:nvGrpSpPr>
              <p:cNvPr id="57" name="Group 31"/>
              <p:cNvGrpSpPr/>
              <p:nvPr/>
            </p:nvGrpSpPr>
            <p:grpSpPr bwMode="auto">
              <a:xfrm>
                <a:off x="685" y="852"/>
                <a:ext cx="401" cy="298"/>
                <a:chOff x="1152" y="3554"/>
                <a:chExt cx="391" cy="339"/>
              </a:xfrm>
            </p:grpSpPr>
            <p:sp>
              <p:nvSpPr>
                <p:cNvPr id="59" name="AutoShape 32"/>
                <p:cNvSpPr>
                  <a:spLocks noChangeAspect="1" noChangeArrowheads="1"/>
                </p:cNvSpPr>
                <p:nvPr/>
              </p:nvSpPr>
              <p:spPr bwMode="gray">
                <a:xfrm>
                  <a:off x="1156" y="3557"/>
                  <a:ext cx="387" cy="336"/>
                </a:xfrm>
                <a:prstGeom prst="hexagon">
                  <a:avLst>
                    <a:gd name="adj" fmla="val 28881"/>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2000">
                    <a:latin typeface="Times New Roman" panose="02020603050405020304" pitchFamily="18" charset="0"/>
                    <a:ea typeface="楷体_GB2312" pitchFamily="49" charset="-122"/>
                  </a:endParaRPr>
                </a:p>
              </p:txBody>
            </p:sp>
            <p:sp>
              <p:nvSpPr>
                <p:cNvPr id="60" name="AutoShape 33"/>
                <p:cNvSpPr>
                  <a:spLocks noChangeAspect="1" noChangeArrowheads="1"/>
                </p:cNvSpPr>
                <p:nvPr/>
              </p:nvSpPr>
              <p:spPr bwMode="gray">
                <a:xfrm>
                  <a:off x="1152" y="3554"/>
                  <a:ext cx="387" cy="336"/>
                </a:xfrm>
                <a:prstGeom prst="hexagon">
                  <a:avLst>
                    <a:gd name="adj" fmla="val 2888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lgn="l"/>
                  <a:endParaRPr lang="zh-CN" altLang="en-US" sz="2000" dirty="0">
                    <a:latin typeface="Times New Roman" panose="02020603050405020304" pitchFamily="18" charset="0"/>
                    <a:ea typeface="楷体_GB2312" pitchFamily="49" charset="-122"/>
                  </a:endParaRPr>
                </a:p>
              </p:txBody>
            </p:sp>
            <p:sp>
              <p:nvSpPr>
                <p:cNvPr id="61" name="AutoShape 34"/>
                <p:cNvSpPr>
                  <a:spLocks noChangeAspect="1" noChangeArrowheads="1"/>
                </p:cNvSpPr>
                <p:nvPr/>
              </p:nvSpPr>
              <p:spPr bwMode="gray">
                <a:xfrm>
                  <a:off x="1175" y="3572"/>
                  <a:ext cx="340" cy="296"/>
                </a:xfrm>
                <a:prstGeom prst="hexagon">
                  <a:avLst>
                    <a:gd name="adj" fmla="val 28814"/>
                    <a:gd name="vf" fmla="val 115470"/>
                  </a:avLst>
                </a:prstGeom>
                <a:solidFill>
                  <a:srgbClr val="C00000"/>
                </a:solidFill>
                <a:ln w="9525">
                  <a:solidFill>
                    <a:schemeClr val="tx1"/>
                  </a:solidFill>
                  <a:miter lim="800000"/>
                </a:ln>
              </p:spPr>
              <p:txBody>
                <a:bodyPr wrap="none" anchor="ctr"/>
                <a:lstStyle/>
                <a:p>
                  <a:pPr algn="l"/>
                  <a:endParaRPr lang="zh-CN" altLang="en-US" sz="2000">
                    <a:latin typeface="Times New Roman" panose="02020603050405020304" pitchFamily="18" charset="0"/>
                    <a:ea typeface="楷体_GB2312" pitchFamily="49" charset="-122"/>
                  </a:endParaRPr>
                </a:p>
              </p:txBody>
            </p:sp>
          </p:grpSp>
          <p:sp>
            <p:nvSpPr>
              <p:cNvPr id="58" name="Text Box 35"/>
              <p:cNvSpPr txBox="1">
                <a:spLocks noChangeArrowheads="1"/>
              </p:cNvSpPr>
              <p:nvPr/>
            </p:nvSpPr>
            <p:spPr bwMode="gray">
              <a:xfrm>
                <a:off x="765" y="842"/>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100" b="1">
                    <a:solidFill>
                      <a:schemeClr val="tx1"/>
                    </a:solidFill>
                    <a:latin typeface="Arial" panose="020B0604020202020204" pitchFamily="34" charset="0"/>
                    <a:ea typeface="黑体" panose="02010609060101010101" pitchFamily="2" charset="-122"/>
                  </a:defRPr>
                </a:lvl1pPr>
                <a:lvl2pPr marL="742950" indent="-285750" eaLnBrk="0" hangingPunct="0">
                  <a:defRPr kumimoji="1" sz="2100" b="1">
                    <a:solidFill>
                      <a:schemeClr val="tx1"/>
                    </a:solidFill>
                    <a:latin typeface="Arial" panose="020B0604020202020204" pitchFamily="34" charset="0"/>
                    <a:ea typeface="黑体" panose="02010609060101010101" pitchFamily="2" charset="-122"/>
                  </a:defRPr>
                </a:lvl2pPr>
                <a:lvl3pPr marL="1143000" indent="-228600" eaLnBrk="0" hangingPunct="0">
                  <a:defRPr kumimoji="1" sz="2100" b="1">
                    <a:solidFill>
                      <a:schemeClr val="tx1"/>
                    </a:solidFill>
                    <a:latin typeface="Arial" panose="020B0604020202020204" pitchFamily="34" charset="0"/>
                    <a:ea typeface="黑体" panose="02010609060101010101" pitchFamily="2" charset="-122"/>
                  </a:defRPr>
                </a:lvl3pPr>
                <a:lvl4pPr marL="1600200" indent="-228600" eaLnBrk="0" hangingPunct="0">
                  <a:defRPr kumimoji="1" sz="2100" b="1">
                    <a:solidFill>
                      <a:schemeClr val="tx1"/>
                    </a:solidFill>
                    <a:latin typeface="Arial" panose="020B0604020202020204" pitchFamily="34" charset="0"/>
                    <a:ea typeface="黑体" panose="02010609060101010101" pitchFamily="2" charset="-122"/>
                  </a:defRPr>
                </a:lvl4pPr>
                <a:lvl5pPr marL="2057400" indent="-228600" eaLnBrk="0" hangingPunct="0">
                  <a:defRPr kumimoji="1" sz="2100" b="1">
                    <a:solidFill>
                      <a:schemeClr val="tx1"/>
                    </a:solidFill>
                    <a:latin typeface="Arial" panose="020B0604020202020204" pitchFamily="34" charset="0"/>
                    <a:ea typeface="黑体" panose="02010609060101010101"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9pPr>
              </a:lstStyle>
              <a:p>
                <a:pPr algn="l">
                  <a:lnSpc>
                    <a:spcPct val="100000"/>
                  </a:lnSpc>
                  <a:buClrTx/>
                  <a:buFontTx/>
                  <a:buNone/>
                </a:pPr>
                <a:r>
                  <a:rPr kumimoji="0" lang="en-US" altLang="zh-CN" sz="2800" dirty="0">
                    <a:solidFill>
                      <a:schemeClr val="bg1"/>
                    </a:solidFill>
                    <a:latin typeface="Times New Roman" panose="02020603050405020304" pitchFamily="18" charset="0"/>
                    <a:ea typeface="楷体_GB2312" pitchFamily="49" charset="-122"/>
                  </a:rPr>
                  <a:t>1</a:t>
                </a:r>
                <a:endParaRPr kumimoji="0" lang="en-US" altLang="zh-CN" sz="2800" dirty="0">
                  <a:solidFill>
                    <a:schemeClr val="bg1"/>
                  </a:solidFill>
                  <a:latin typeface="Times New Roman" panose="02020603050405020304" pitchFamily="18" charset="0"/>
                  <a:ea typeface="楷体_GB2312" pitchFamily="49" charset="-122"/>
                </a:endParaRPr>
              </a:p>
            </p:txBody>
          </p:sp>
        </p:grpSp>
        <p:grpSp>
          <p:nvGrpSpPr>
            <p:cNvPr id="43" name="Group 32"/>
            <p:cNvGrpSpPr/>
            <p:nvPr/>
          </p:nvGrpSpPr>
          <p:grpSpPr bwMode="auto">
            <a:xfrm>
              <a:off x="543263" y="4243904"/>
              <a:ext cx="619125" cy="541338"/>
              <a:chOff x="701" y="2198"/>
              <a:chExt cx="390" cy="341"/>
            </a:xfrm>
          </p:grpSpPr>
          <p:grpSp>
            <p:nvGrpSpPr>
              <p:cNvPr id="51" name="Group 18"/>
              <p:cNvGrpSpPr/>
              <p:nvPr/>
            </p:nvGrpSpPr>
            <p:grpSpPr bwMode="auto">
              <a:xfrm>
                <a:off x="701" y="2198"/>
                <a:ext cx="390" cy="341"/>
                <a:chOff x="1152" y="3552"/>
                <a:chExt cx="390" cy="341"/>
              </a:xfrm>
            </p:grpSpPr>
            <p:sp>
              <p:nvSpPr>
                <p:cNvPr id="53" name="AutoShape 19"/>
                <p:cNvSpPr>
                  <a:spLocks noChangeAspect="1" noChangeArrowheads="1"/>
                </p:cNvSpPr>
                <p:nvPr/>
              </p:nvSpPr>
              <p:spPr bwMode="gray">
                <a:xfrm>
                  <a:off x="1155" y="3558"/>
                  <a:ext cx="387" cy="335"/>
                </a:xfrm>
                <a:prstGeom prst="hexagon">
                  <a:avLst>
                    <a:gd name="adj" fmla="val 28881"/>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2000">
                    <a:latin typeface="Times New Roman" panose="02020603050405020304" pitchFamily="18" charset="0"/>
                    <a:ea typeface="楷体_GB2312" pitchFamily="49" charset="-122"/>
                  </a:endParaRPr>
                </a:p>
              </p:txBody>
            </p:sp>
            <p:sp>
              <p:nvSpPr>
                <p:cNvPr id="55" name="AutoShape 20"/>
                <p:cNvSpPr>
                  <a:spLocks noChangeAspect="1" noChangeArrowheads="1"/>
                </p:cNvSpPr>
                <p:nvPr/>
              </p:nvSpPr>
              <p:spPr bwMode="gray">
                <a:xfrm>
                  <a:off x="1152" y="3552"/>
                  <a:ext cx="387" cy="335"/>
                </a:xfrm>
                <a:prstGeom prst="hexagon">
                  <a:avLst>
                    <a:gd name="adj" fmla="val 2888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lgn="l"/>
                  <a:endParaRPr lang="zh-CN" altLang="en-US" sz="2000">
                    <a:latin typeface="Times New Roman" panose="02020603050405020304" pitchFamily="18" charset="0"/>
                    <a:ea typeface="楷体_GB2312" pitchFamily="49" charset="-122"/>
                  </a:endParaRPr>
                </a:p>
              </p:txBody>
            </p:sp>
            <p:sp>
              <p:nvSpPr>
                <p:cNvPr id="56" name="AutoShape 21"/>
                <p:cNvSpPr>
                  <a:spLocks noChangeAspect="1" noChangeArrowheads="1"/>
                </p:cNvSpPr>
                <p:nvPr/>
              </p:nvSpPr>
              <p:spPr bwMode="gray">
                <a:xfrm>
                  <a:off x="1175" y="3572"/>
                  <a:ext cx="340" cy="295"/>
                </a:xfrm>
                <a:prstGeom prst="hexagon">
                  <a:avLst>
                    <a:gd name="adj" fmla="val 28814"/>
                    <a:gd name="vf" fmla="val 115470"/>
                  </a:avLst>
                </a:prstGeom>
                <a:solidFill>
                  <a:srgbClr val="C00000"/>
                </a:solidFill>
                <a:ln w="9525">
                  <a:solidFill>
                    <a:schemeClr val="tx1"/>
                  </a:solidFill>
                  <a:miter lim="800000"/>
                </a:ln>
              </p:spPr>
              <p:txBody>
                <a:bodyPr wrap="none" anchor="ctr"/>
                <a:lstStyle/>
                <a:p>
                  <a:pPr algn="l"/>
                  <a:endParaRPr lang="zh-CN" altLang="en-US" sz="2000">
                    <a:latin typeface="Times New Roman" panose="02020603050405020304" pitchFamily="18" charset="0"/>
                    <a:ea typeface="楷体_GB2312" pitchFamily="49" charset="-122"/>
                  </a:endParaRPr>
                </a:p>
              </p:txBody>
            </p:sp>
          </p:grpSp>
          <p:sp>
            <p:nvSpPr>
              <p:cNvPr id="52" name="Text Box 22"/>
              <p:cNvSpPr txBox="1">
                <a:spLocks noChangeArrowheads="1"/>
              </p:cNvSpPr>
              <p:nvPr/>
            </p:nvSpPr>
            <p:spPr bwMode="gray">
              <a:xfrm>
                <a:off x="768" y="2207"/>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100" b="1">
                    <a:solidFill>
                      <a:schemeClr val="tx1"/>
                    </a:solidFill>
                    <a:latin typeface="Arial" panose="020B0604020202020204" pitchFamily="34" charset="0"/>
                    <a:ea typeface="黑体" panose="02010609060101010101" pitchFamily="2" charset="-122"/>
                  </a:defRPr>
                </a:lvl1pPr>
                <a:lvl2pPr marL="742950" indent="-285750" eaLnBrk="0" hangingPunct="0">
                  <a:defRPr kumimoji="1" sz="2100" b="1">
                    <a:solidFill>
                      <a:schemeClr val="tx1"/>
                    </a:solidFill>
                    <a:latin typeface="Arial" panose="020B0604020202020204" pitchFamily="34" charset="0"/>
                    <a:ea typeface="黑体" panose="02010609060101010101" pitchFamily="2" charset="-122"/>
                  </a:defRPr>
                </a:lvl2pPr>
                <a:lvl3pPr marL="1143000" indent="-228600" eaLnBrk="0" hangingPunct="0">
                  <a:defRPr kumimoji="1" sz="2100" b="1">
                    <a:solidFill>
                      <a:schemeClr val="tx1"/>
                    </a:solidFill>
                    <a:latin typeface="Arial" panose="020B0604020202020204" pitchFamily="34" charset="0"/>
                    <a:ea typeface="黑体" panose="02010609060101010101" pitchFamily="2" charset="-122"/>
                  </a:defRPr>
                </a:lvl3pPr>
                <a:lvl4pPr marL="1600200" indent="-228600" eaLnBrk="0" hangingPunct="0">
                  <a:defRPr kumimoji="1" sz="2100" b="1">
                    <a:solidFill>
                      <a:schemeClr val="tx1"/>
                    </a:solidFill>
                    <a:latin typeface="Arial" panose="020B0604020202020204" pitchFamily="34" charset="0"/>
                    <a:ea typeface="黑体" panose="02010609060101010101" pitchFamily="2" charset="-122"/>
                  </a:defRPr>
                </a:lvl4pPr>
                <a:lvl5pPr marL="2057400" indent="-228600" eaLnBrk="0" hangingPunct="0">
                  <a:defRPr kumimoji="1" sz="2100" b="1">
                    <a:solidFill>
                      <a:schemeClr val="tx1"/>
                    </a:solidFill>
                    <a:latin typeface="Arial" panose="020B0604020202020204" pitchFamily="34" charset="0"/>
                    <a:ea typeface="黑体" panose="02010609060101010101"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sz="2100" b="1">
                    <a:solidFill>
                      <a:schemeClr val="tx1"/>
                    </a:solidFill>
                    <a:latin typeface="Arial" panose="020B0604020202020204" pitchFamily="34" charset="0"/>
                    <a:ea typeface="黑体" panose="02010609060101010101" pitchFamily="2" charset="-122"/>
                  </a:defRPr>
                </a:lvl9pPr>
              </a:lstStyle>
              <a:p>
                <a:pPr algn="l">
                  <a:lnSpc>
                    <a:spcPct val="100000"/>
                  </a:lnSpc>
                  <a:buClrTx/>
                  <a:buFontTx/>
                  <a:buNone/>
                </a:pPr>
                <a:r>
                  <a:rPr kumimoji="0" lang="en-US" altLang="zh-CN" sz="2800" dirty="0">
                    <a:solidFill>
                      <a:schemeClr val="bg1"/>
                    </a:solidFill>
                    <a:latin typeface="Times New Roman" panose="02020603050405020304" pitchFamily="18" charset="0"/>
                    <a:ea typeface="楷体_GB2312" pitchFamily="49" charset="-122"/>
                  </a:rPr>
                  <a:t>5</a:t>
                </a:r>
                <a:endParaRPr kumimoji="0" lang="en-US" altLang="zh-CN" sz="2800" dirty="0">
                  <a:solidFill>
                    <a:schemeClr val="bg1"/>
                  </a:solidFill>
                  <a:latin typeface="Times New Roman" panose="02020603050405020304" pitchFamily="18" charset="0"/>
                  <a:ea typeface="楷体_GB2312" pitchFamily="49" charset="-122"/>
                </a:endParaRPr>
              </a:p>
            </p:txBody>
          </p:sp>
        </p:grpSp>
        <p:sp>
          <p:nvSpPr>
            <p:cNvPr id="45" name="矩形 44"/>
            <p:cNvSpPr/>
            <p:nvPr/>
          </p:nvSpPr>
          <p:spPr>
            <a:xfrm>
              <a:off x="1255705" y="1064151"/>
              <a:ext cx="7680744" cy="4523105"/>
            </a:xfrm>
            <a:prstGeom prst="rect">
              <a:avLst/>
            </a:prstGeom>
          </p:spPr>
          <p:txBody>
            <a:bodyPr wrap="square">
              <a:spAutoFit/>
            </a:bodyPr>
            <a:lstStyle/>
            <a:p>
              <a:pPr algn="l">
                <a:lnSpc>
                  <a:spcPct val="200000"/>
                </a:lnSpc>
              </a:pPr>
              <a:r>
                <a:rPr lang="zh-CN" altLang="en-US" sz="2400" dirty="0">
                  <a:latin typeface="黑体" panose="02010609060101010101" pitchFamily="2" charset="-122"/>
                  <a:ea typeface="黑体" panose="02010609060101010101" pitchFamily="2" charset="-122"/>
                </a:rPr>
                <a:t>前言</a:t>
              </a:r>
              <a:endParaRPr lang="en-US" altLang="zh-CN" sz="2400" dirty="0">
                <a:latin typeface="黑体" panose="02010609060101010101" pitchFamily="2" charset="-122"/>
                <a:ea typeface="黑体" panose="02010609060101010101" pitchFamily="2" charset="-122"/>
              </a:endParaRPr>
            </a:p>
            <a:p>
              <a:pPr>
                <a:lnSpc>
                  <a:spcPct val="200000"/>
                </a:lnSpc>
              </a:pPr>
              <a:r>
                <a:rPr lang="zh-CN" altLang="zh-CN" sz="2400" dirty="0">
                  <a:ea typeface="黑体" panose="02010609060101010101" pitchFamily="2" charset="-122"/>
                  <a:cs typeface="Times New Roman" panose="02020603050405020304" pitchFamily="18" charset="0"/>
                </a:rPr>
                <a:t>瞬变电磁一维正演</a:t>
              </a:r>
              <a:r>
                <a:rPr lang="zh-CN" altLang="en-US" sz="2400" dirty="0">
                  <a:latin typeface="微软雅黑" panose="020B0503020204020204" pitchFamily="34" charset="-122"/>
                  <a:ea typeface="微软雅黑" panose="020B0503020204020204" pitchFamily="34" charset="-122"/>
                </a:rPr>
                <a:t>理论</a:t>
              </a:r>
              <a:endParaRPr lang="en-US" altLang="zh-CN" sz="2400" dirty="0">
                <a:latin typeface="微软雅黑" panose="020B0503020204020204" pitchFamily="34" charset="-122"/>
                <a:ea typeface="微软雅黑" panose="020B0503020204020204" pitchFamily="34" charset="-122"/>
              </a:endParaRPr>
            </a:p>
            <a:p>
              <a:pPr>
                <a:lnSpc>
                  <a:spcPct val="200000"/>
                </a:lnSpc>
              </a:pPr>
              <a:r>
                <a:rPr lang="zh-CN" altLang="zh-CN" sz="2400" dirty="0">
                  <a:ea typeface="黑体" panose="02010609060101010101" pitchFamily="2" charset="-122"/>
                  <a:cs typeface="Times New Roman" panose="02020603050405020304" pitchFamily="18" charset="0"/>
                </a:rPr>
                <a:t>瞬变电磁中心回线正演响应</a:t>
              </a:r>
              <a:endParaRPr lang="en-US" altLang="zh-CN" sz="2400" dirty="0">
                <a:latin typeface="微软雅黑" panose="020B0503020204020204" pitchFamily="34" charset="-122"/>
                <a:ea typeface="微软雅黑" panose="020B0503020204020204" pitchFamily="34" charset="-122"/>
              </a:endParaRPr>
            </a:p>
            <a:p>
              <a:pPr>
                <a:lnSpc>
                  <a:spcPct val="200000"/>
                </a:lnSpc>
              </a:pPr>
              <a:r>
                <a:rPr lang="zh-CN" altLang="zh-CN" sz="2400" dirty="0">
                  <a:ea typeface="黑体" panose="02010609060101010101" pitchFamily="2" charset="-122"/>
                  <a:cs typeface="Times New Roman" panose="02020603050405020304" pitchFamily="18" charset="0"/>
                </a:rPr>
                <a:t>一维介质</a:t>
              </a:r>
              <a:r>
                <a:rPr lang="zh-CN" altLang="zh-CN" sz="2400" dirty="0">
                  <a:ea typeface="黑体" panose="02010609060101010101" pitchFamily="2" charset="-122"/>
                  <a:cs typeface="Times New Roman" panose="02020603050405020304" pitchFamily="18" charset="0"/>
                </a:rPr>
                <a:t>任意波形的</a:t>
              </a:r>
              <a:r>
                <a:rPr lang="zh-CN" altLang="en-US" sz="2400" dirty="0">
                  <a:latin typeface="黑体" panose="02010609060101010101" pitchFamily="2" charset="-122"/>
                  <a:ea typeface="黑体" panose="02010609060101010101" pitchFamily="2" charset="-122"/>
                  <a:sym typeface="+mn-ea"/>
                </a:rPr>
                <a:t>视电阻率定义</a:t>
              </a:r>
              <a:endParaRPr lang="en-US" altLang="zh-CN" sz="2400" dirty="0">
                <a:ea typeface="黑体" panose="02010609060101010101" pitchFamily="2" charset="-122"/>
                <a:cs typeface="Times New Roman" panose="02020603050405020304" pitchFamily="18" charset="0"/>
              </a:endParaRPr>
            </a:p>
            <a:p>
              <a:pPr>
                <a:lnSpc>
                  <a:spcPct val="200000"/>
                </a:lnSpc>
              </a:pPr>
              <a:r>
                <a:rPr lang="zh-CN" altLang="en-US" sz="2400" dirty="0">
                  <a:latin typeface="黑体" panose="02010609060101010101" pitchFamily="2" charset="-122"/>
                  <a:ea typeface="黑体" panose="02010609060101010101" pitchFamily="2" charset="-122"/>
                </a:rPr>
                <a:t>三维介质</a:t>
              </a:r>
              <a:r>
                <a:rPr lang="zh-CN" altLang="zh-CN" sz="2400" dirty="0">
                  <a:ea typeface="黑体" panose="02010609060101010101" pitchFamily="2" charset="-122"/>
                  <a:cs typeface="Times New Roman" panose="02020603050405020304" pitchFamily="18" charset="0"/>
                  <a:sym typeface="+mn-ea"/>
                </a:rPr>
                <a:t>任意波形</a:t>
              </a:r>
              <a:r>
                <a:rPr lang="zh-CN" altLang="en-US" sz="2400" dirty="0">
                  <a:latin typeface="黑体" panose="02010609060101010101" pitchFamily="2" charset="-122"/>
                  <a:ea typeface="黑体" panose="02010609060101010101" pitchFamily="2" charset="-122"/>
                </a:rPr>
                <a:t>的视电阻率定义</a:t>
              </a:r>
              <a:endParaRPr lang="en-US" altLang="zh-CN" sz="2400" dirty="0">
                <a:latin typeface="黑体" panose="02010609060101010101" pitchFamily="2" charset="-122"/>
                <a:ea typeface="黑体" panose="02010609060101010101" pitchFamily="2" charset="-122"/>
              </a:endParaRPr>
            </a:p>
            <a:p>
              <a:pPr algn="l">
                <a:lnSpc>
                  <a:spcPct val="200000"/>
                </a:lnSpc>
              </a:pPr>
              <a:r>
                <a:rPr lang="zh-CN" altLang="en-US" sz="2400" dirty="0">
                  <a:latin typeface="黑体" panose="02010609060101010101" pitchFamily="2" charset="-122"/>
                  <a:ea typeface="黑体" panose="02010609060101010101" pitchFamily="2" charset="-122"/>
                </a:rPr>
                <a:t>参考文献</a:t>
              </a:r>
              <a:endParaRPr lang="zh-CN" altLang="en-US" sz="2400" dirty="0">
                <a:latin typeface="黑体" panose="02010609060101010101" pitchFamily="2" charset="-122"/>
                <a:ea typeface="黑体" panose="0201060906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4.2 </a:t>
            </a:r>
            <a:r>
              <a:rPr lang="zh-CN" altLang="en-US" sz="2800" b="1" dirty="0" smtClean="0">
                <a:solidFill>
                  <a:srgbClr val="C00000"/>
                </a:solidFill>
                <a:latin typeface="微软雅黑" panose="020B0503020204020204" pitchFamily="34" charset="-122"/>
                <a:ea typeface="微软雅黑" panose="020B0503020204020204" pitchFamily="34" charset="-122"/>
              </a:rPr>
              <a:t>梯形波</a:t>
            </a:r>
            <a:r>
              <a:rPr lang="zh-CN" altLang="en-US" sz="2800" b="1" dirty="0">
                <a:solidFill>
                  <a:srgbClr val="C00000"/>
                </a:solidFill>
                <a:latin typeface="微软雅黑" panose="020B0503020204020204" pitchFamily="34" charset="-122"/>
                <a:ea typeface="微软雅黑" panose="020B0503020204020204" pitchFamily="34" charset="-122"/>
              </a:rPr>
              <a:t>层状模型视电阻率定义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6" name="文本框 2"/>
          <p:cNvSpPr txBox="1">
            <a:spLocks noChangeArrowheads="1"/>
          </p:cNvSpPr>
          <p:nvPr/>
        </p:nvSpPr>
        <p:spPr bwMode="auto">
          <a:xfrm>
            <a:off x="2275840" y="6098540"/>
            <a:ext cx="47993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梯形波三层模型中间电阻率</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变化</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电阻率曲线</a:t>
            </a:r>
            <a:endParaRPr kumimoji="0" lang="zh-CN" b="0" i="0" u="none" strike="noStrike" cap="none" normalizeH="0" baseline="0" dirty="0" smtClean="0">
              <a:ln>
                <a:noFill/>
              </a:ln>
              <a:solidFill>
                <a:schemeClr val="tx1"/>
              </a:solidFill>
              <a:effectLst/>
              <a:latin typeface="Arial" panose="020B0604020202020204" pitchFamily="34" charset="0"/>
            </a:endParaRPr>
          </a:p>
        </p:txBody>
      </p:sp>
      <p:sp>
        <p:nvSpPr>
          <p:cNvPr id="31" name="文本框 30"/>
          <p:cNvSpPr txBox="1"/>
          <p:nvPr/>
        </p:nvSpPr>
        <p:spPr>
          <a:xfrm>
            <a:off x="974725" y="5501005"/>
            <a:ext cx="623570" cy="368300"/>
          </a:xfrm>
          <a:prstGeom prst="rect">
            <a:avLst/>
          </a:prstGeom>
          <a:noFill/>
        </p:spPr>
        <p:txBody>
          <a:bodyPr wrap="square" rtlCol="0">
            <a:spAutoFit/>
          </a:bodyPr>
          <a:p>
            <a:r>
              <a:rPr lang="en-US" altLang="zh-CN" dirty="0"/>
              <a:t>A</a:t>
            </a:r>
            <a:r>
              <a:rPr lang="zh-CN" altLang="en-US" dirty="0"/>
              <a:t>型</a:t>
            </a:r>
            <a:endParaRPr lang="zh-CN" altLang="en-US" dirty="0"/>
          </a:p>
        </p:txBody>
      </p:sp>
      <p:sp>
        <p:nvSpPr>
          <p:cNvPr id="14" name="文本框 13"/>
          <p:cNvSpPr txBox="1"/>
          <p:nvPr/>
        </p:nvSpPr>
        <p:spPr>
          <a:xfrm>
            <a:off x="3243580" y="5501005"/>
            <a:ext cx="623570" cy="368300"/>
          </a:xfrm>
          <a:prstGeom prst="rect">
            <a:avLst/>
          </a:prstGeom>
          <a:noFill/>
        </p:spPr>
        <p:txBody>
          <a:bodyPr wrap="square" rtlCol="0">
            <a:spAutoFit/>
          </a:bodyPr>
          <a:p>
            <a:r>
              <a:rPr lang="en-US" altLang="zh-CN" dirty="0"/>
              <a:t>H</a:t>
            </a:r>
            <a:r>
              <a:rPr lang="zh-CN" altLang="en-US" dirty="0"/>
              <a:t>型</a:t>
            </a:r>
            <a:endParaRPr lang="zh-CN" altLang="en-US" dirty="0"/>
          </a:p>
        </p:txBody>
      </p:sp>
      <p:sp>
        <p:nvSpPr>
          <p:cNvPr id="21" name="文本框 20"/>
          <p:cNvSpPr txBox="1"/>
          <p:nvPr/>
        </p:nvSpPr>
        <p:spPr>
          <a:xfrm>
            <a:off x="5518785" y="5501005"/>
            <a:ext cx="623570" cy="368300"/>
          </a:xfrm>
          <a:prstGeom prst="rect">
            <a:avLst/>
          </a:prstGeom>
          <a:noFill/>
        </p:spPr>
        <p:txBody>
          <a:bodyPr wrap="square" rtlCol="0">
            <a:spAutoFit/>
          </a:bodyPr>
          <a:p>
            <a:r>
              <a:rPr lang="en-US" altLang="zh-CN" dirty="0"/>
              <a:t>K</a:t>
            </a:r>
            <a:r>
              <a:rPr lang="zh-CN" altLang="en-US" dirty="0"/>
              <a:t>型</a:t>
            </a:r>
            <a:endParaRPr lang="zh-CN" altLang="en-US" dirty="0"/>
          </a:p>
        </p:txBody>
      </p:sp>
      <p:sp>
        <p:nvSpPr>
          <p:cNvPr id="23" name="文本框 22"/>
          <p:cNvSpPr txBox="1"/>
          <p:nvPr/>
        </p:nvSpPr>
        <p:spPr>
          <a:xfrm>
            <a:off x="7771130" y="5501005"/>
            <a:ext cx="623570" cy="368300"/>
          </a:xfrm>
          <a:prstGeom prst="rect">
            <a:avLst/>
          </a:prstGeom>
          <a:noFill/>
        </p:spPr>
        <p:txBody>
          <a:bodyPr wrap="square" rtlCol="0">
            <a:spAutoFit/>
          </a:bodyPr>
          <a:p>
            <a:r>
              <a:rPr lang="en-US" altLang="zh-CN" dirty="0"/>
              <a:t>Q</a:t>
            </a:r>
            <a:r>
              <a:rPr lang="zh-CN" altLang="en-US" dirty="0"/>
              <a:t>型</a:t>
            </a:r>
            <a:endParaRPr lang="zh-CN" altLang="en-US" dirty="0"/>
          </a:p>
        </p:txBody>
      </p:sp>
      <p:graphicFrame>
        <p:nvGraphicFramePr>
          <p:cNvPr id="89" name="表格 88"/>
          <p:cNvGraphicFramePr>
            <a:graphicFrameLocks noGrp="1"/>
          </p:cNvGraphicFramePr>
          <p:nvPr/>
        </p:nvGraphicFramePr>
        <p:xfrm>
          <a:off x="974501" y="1167402"/>
          <a:ext cx="7512498" cy="1854200"/>
        </p:xfrm>
        <a:graphic>
          <a:graphicData uri="http://schemas.openxmlformats.org/drawingml/2006/table">
            <a:tbl>
              <a:tblPr firstRow="1" bandRow="1">
                <a:tableStyleId>{2D5ABB26-0587-4C30-8999-92F81FD0307C}</a:tableStyleId>
              </a:tblPr>
              <a:tblGrid>
                <a:gridCol w="1252083"/>
                <a:gridCol w="908157"/>
                <a:gridCol w="2520280"/>
                <a:gridCol w="1008112"/>
                <a:gridCol w="1008112"/>
                <a:gridCol w="815754"/>
              </a:tblGrid>
              <a:tr h="370840">
                <a:tc>
                  <a:txBody>
                    <a:bodyPr/>
                    <a:p>
                      <a:endParaRPr lang="zh-CN"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l-GR" altLang="zh-CN" dirty="0" smtClean="0"/>
                        <a:t>ρ</a:t>
                      </a: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2</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3</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h2</a:t>
                      </a:r>
                      <a:endParaRPr lang="zh-CN"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p>
                      <a:r>
                        <a:rPr lang="en-US" altLang="zh-CN" dirty="0" smtClean="0"/>
                        <a:t>K</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85749" t="-108197" r="-112319" b="-32459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20m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200m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p>
                      <a:r>
                        <a:rPr lang="en-US" altLang="zh-CN" dirty="0" smtClean="0"/>
                        <a:t>H</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85749" t="-211667" r="-112319" b="-23000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300m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50m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p>
                      <a:r>
                        <a:rPr lang="en-US" altLang="zh-CN" dirty="0" smtClean="0"/>
                        <a:t>A</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85749" t="-306557" r="-112319" b="-12623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latin typeface="Times New Roman" panose="02020603050405020304" pitchFamily="18" charset="0"/>
                          <a:cs typeface="Times New Roman" panose="02020603050405020304" pitchFamily="18" charset="0"/>
                        </a:rPr>
                        <a:t>50m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200m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p>
                      <a:r>
                        <a:rPr lang="en-US" altLang="zh-CN" dirty="0" smtClean="0"/>
                        <a:t>Q</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rotWithShape="1">
                      <a:blip r:embed="rId2"/>
                      <a:stretch>
                        <a:fillRect l="-85749" t="-406557" r="-112319" b="-2623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r>
                        <a:rPr lang="en-US" altLang="zh-CN" dirty="0" smtClean="0">
                          <a:latin typeface="Times New Roman" panose="02020603050405020304" pitchFamily="18" charset="0"/>
                          <a:cs typeface="Times New Roman" panose="02020603050405020304" pitchFamily="18" charset="0"/>
                        </a:rPr>
                        <a:t>200m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pic>
        <p:nvPicPr>
          <p:cNvPr id="8"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2430" y="3084830"/>
            <a:ext cx="2401570" cy="234061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8820" y="3084830"/>
            <a:ext cx="2401570" cy="2340610"/>
          </a:xfrm>
          <a:prstGeom prst="rect">
            <a:avLst/>
          </a:prstGeom>
        </p:spPr>
      </p:pic>
      <p:pic>
        <p:nvPicPr>
          <p:cNvPr id="39" name="图片 39" descr="图片包含 文字&#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5840" y="3113723"/>
            <a:ext cx="2401570" cy="2282825"/>
          </a:xfrm>
          <a:prstGeom prst="rect">
            <a:avLst/>
          </a:prstGeom>
        </p:spPr>
      </p:pic>
      <p:pic>
        <p:nvPicPr>
          <p:cNvPr id="33"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084513"/>
            <a:ext cx="2401570" cy="228282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4.3 </a:t>
            </a:r>
            <a:r>
              <a:rPr lang="zh-CN" altLang="en-US" sz="2800" b="1" dirty="0" smtClean="0">
                <a:solidFill>
                  <a:srgbClr val="C00000"/>
                </a:solidFill>
                <a:latin typeface="微软雅黑" panose="020B0503020204020204" pitchFamily="34" charset="-122"/>
                <a:ea typeface="微软雅黑" panose="020B0503020204020204" pitchFamily="34" charset="-122"/>
              </a:rPr>
              <a:t>三角波</a:t>
            </a:r>
            <a:r>
              <a:rPr lang="zh-CN" altLang="en-US" sz="2800" b="1" dirty="0">
                <a:solidFill>
                  <a:srgbClr val="C00000"/>
                </a:solidFill>
                <a:latin typeface="微软雅黑" panose="020B0503020204020204" pitchFamily="34" charset="-122"/>
                <a:ea typeface="微软雅黑" panose="020B0503020204020204" pitchFamily="34" charset="-122"/>
              </a:rPr>
              <a:t>层状模型视电阻率定义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8308" name="Picture 4" descr="C:\Users\ADMINI~1\AppData\Local\Temp\ksohtml10904\wps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7070" y="1353820"/>
            <a:ext cx="3444875" cy="3197860"/>
          </a:xfrm>
          <a:prstGeom prst="rect">
            <a:avLst/>
          </a:prstGeom>
          <a:noFill/>
          <a:extLst>
            <a:ext uri="{909E8E84-426E-40DD-AFC4-6F175D3DCCD1}">
              <a14:hiddenFill xmlns:a14="http://schemas.microsoft.com/office/drawing/2010/main">
                <a:solidFill>
                  <a:srgbClr val="FFFFFF"/>
                </a:solidFill>
              </a14:hiddenFill>
            </a:ext>
          </a:extLst>
        </p:spPr>
      </p:pic>
      <p:pic>
        <p:nvPicPr>
          <p:cNvPr id="98310" name="Picture 6" descr="C:\Users\ADMINI~1\AppData\Local\Temp\ksohtml10904\wps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475" y="1724660"/>
            <a:ext cx="3136900" cy="245618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2"/>
          <p:cNvSpPr txBox="1">
            <a:spLocks noChangeArrowheads="1"/>
          </p:cNvSpPr>
          <p:nvPr/>
        </p:nvSpPr>
        <p:spPr bwMode="auto">
          <a:xfrm>
            <a:off x="2272898" y="4897195"/>
            <a:ext cx="4338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三角</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波两层模型电阻率曲线</a:t>
            </a:r>
            <a:endParaRPr kumimoji="0" lang="zh-CN" b="0" i="0" u="none" strike="noStrike" cap="none" normalizeH="0" baseline="0" dirty="0" smtClean="0">
              <a:ln>
                <a:noFill/>
              </a:ln>
              <a:solidFill>
                <a:schemeClr val="tx1"/>
              </a:solidFill>
              <a:effectLst/>
              <a:latin typeface="Arial" panose="020B0604020202020204" pitchFamily="34" charset="0"/>
            </a:endParaRPr>
          </a:p>
        </p:txBody>
      </p:sp>
      <p:sp>
        <p:nvSpPr>
          <p:cNvPr id="11" name="矩形 10"/>
          <p:cNvSpPr/>
          <p:nvPr/>
        </p:nvSpPr>
        <p:spPr>
          <a:xfrm>
            <a:off x="463137" y="5501617"/>
            <a:ext cx="8217725" cy="922020"/>
          </a:xfrm>
          <a:prstGeom prst="rect">
            <a:avLst/>
          </a:prstGeom>
        </p:spPr>
        <p:txBody>
          <a:bodyPr wrap="square">
            <a:spAutoFit/>
          </a:bodyPr>
          <a:p>
            <a:pPr>
              <a:lnSpc>
                <a:spcPct val="150000"/>
              </a:lnSpc>
            </a:pPr>
            <a:r>
              <a:rPr lang="zh-CN" altLang="en-US" dirty="0" smtClean="0">
                <a:latin typeface="微软雅黑" panose="020B0503020204020204" pitchFamily="34" charset="-122"/>
                <a:ea typeface="微软雅黑" panose="020B0503020204020204" pitchFamily="34" charset="-122"/>
              </a:rPr>
              <a:t>从上图可以明显看到，在早期电阻率是等于第一层的电阻率，而在晚期，是不断趋近于第二层的</a:t>
            </a:r>
            <a:r>
              <a:rPr lang="zh-CN" altLang="en-US" dirty="0" smtClean="0">
                <a:latin typeface="微软雅黑" panose="020B0503020204020204" pitchFamily="34" charset="-122"/>
                <a:ea typeface="微软雅黑" panose="020B0503020204020204" pitchFamily="34" charset="-122"/>
              </a:rPr>
              <a:t>电阻率</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4.3 </a:t>
            </a:r>
            <a:r>
              <a:rPr lang="zh-CN" altLang="en-US" sz="2800" b="1" dirty="0" smtClean="0">
                <a:solidFill>
                  <a:srgbClr val="C00000"/>
                </a:solidFill>
                <a:latin typeface="微软雅黑" panose="020B0503020204020204" pitchFamily="34" charset="-122"/>
                <a:ea typeface="微软雅黑" panose="020B0503020204020204" pitchFamily="34" charset="-122"/>
              </a:rPr>
              <a:t>三角</a:t>
            </a:r>
            <a:r>
              <a:rPr lang="zh-CN" altLang="en-US" sz="2800" b="1" dirty="0" smtClean="0">
                <a:solidFill>
                  <a:srgbClr val="C00000"/>
                </a:solidFill>
                <a:latin typeface="微软雅黑" panose="020B0503020204020204" pitchFamily="34" charset="-122"/>
                <a:ea typeface="微软雅黑" panose="020B0503020204020204" pitchFamily="34" charset="-122"/>
              </a:rPr>
              <a:t>波</a:t>
            </a:r>
            <a:r>
              <a:rPr lang="zh-CN" altLang="en-US" sz="2800" b="1" dirty="0">
                <a:solidFill>
                  <a:srgbClr val="C00000"/>
                </a:solidFill>
                <a:latin typeface="微软雅黑" panose="020B0503020204020204" pitchFamily="34" charset="-122"/>
                <a:ea typeface="微软雅黑" panose="020B0503020204020204" pitchFamily="34" charset="-122"/>
              </a:rPr>
              <a:t>层状模型视电阻率定义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6" name="文本框 2"/>
          <p:cNvSpPr txBox="1">
            <a:spLocks noChangeArrowheads="1"/>
          </p:cNvSpPr>
          <p:nvPr/>
        </p:nvSpPr>
        <p:spPr bwMode="auto">
          <a:xfrm>
            <a:off x="2275840" y="6179820"/>
            <a:ext cx="4591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三角</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波三层模型中间厚度变化</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电阻率曲线</a:t>
            </a:r>
            <a:endParaRPr kumimoji="0" lang="zh-CN" b="0" i="0" u="none" strike="noStrike" cap="none" normalizeH="0" baseline="0" dirty="0" smtClean="0">
              <a:ln>
                <a:noFill/>
              </a:ln>
              <a:solidFill>
                <a:schemeClr val="tx1"/>
              </a:solidFill>
              <a:effectLst/>
              <a:latin typeface="Arial" panose="020B0604020202020204" pitchFamily="34" charset="0"/>
            </a:endParaRPr>
          </a:p>
        </p:txBody>
      </p:sp>
      <p:sp>
        <p:nvSpPr>
          <p:cNvPr id="31" name="文本框 30"/>
          <p:cNvSpPr txBox="1"/>
          <p:nvPr/>
        </p:nvSpPr>
        <p:spPr>
          <a:xfrm>
            <a:off x="974725" y="5501005"/>
            <a:ext cx="623570" cy="368300"/>
          </a:xfrm>
          <a:prstGeom prst="rect">
            <a:avLst/>
          </a:prstGeom>
          <a:noFill/>
        </p:spPr>
        <p:txBody>
          <a:bodyPr wrap="square" rtlCol="0">
            <a:spAutoFit/>
          </a:bodyPr>
          <a:p>
            <a:r>
              <a:rPr lang="en-US" altLang="zh-CN" dirty="0"/>
              <a:t>A</a:t>
            </a:r>
            <a:r>
              <a:rPr lang="zh-CN" altLang="en-US" dirty="0"/>
              <a:t>型</a:t>
            </a:r>
            <a:endParaRPr lang="zh-CN" altLang="en-US" dirty="0"/>
          </a:p>
        </p:txBody>
      </p:sp>
      <p:sp>
        <p:nvSpPr>
          <p:cNvPr id="14" name="文本框 13"/>
          <p:cNvSpPr txBox="1"/>
          <p:nvPr/>
        </p:nvSpPr>
        <p:spPr>
          <a:xfrm>
            <a:off x="3243580" y="5501005"/>
            <a:ext cx="623570" cy="368300"/>
          </a:xfrm>
          <a:prstGeom prst="rect">
            <a:avLst/>
          </a:prstGeom>
          <a:noFill/>
        </p:spPr>
        <p:txBody>
          <a:bodyPr wrap="square" rtlCol="0">
            <a:spAutoFit/>
          </a:bodyPr>
          <a:p>
            <a:r>
              <a:rPr lang="en-US" altLang="zh-CN" dirty="0"/>
              <a:t>H</a:t>
            </a:r>
            <a:r>
              <a:rPr lang="zh-CN" altLang="en-US" dirty="0"/>
              <a:t>型</a:t>
            </a:r>
            <a:endParaRPr lang="zh-CN" altLang="en-US" dirty="0"/>
          </a:p>
        </p:txBody>
      </p:sp>
      <p:sp>
        <p:nvSpPr>
          <p:cNvPr id="21" name="文本框 20"/>
          <p:cNvSpPr txBox="1"/>
          <p:nvPr/>
        </p:nvSpPr>
        <p:spPr>
          <a:xfrm>
            <a:off x="5518785" y="5501005"/>
            <a:ext cx="623570" cy="368300"/>
          </a:xfrm>
          <a:prstGeom prst="rect">
            <a:avLst/>
          </a:prstGeom>
          <a:noFill/>
        </p:spPr>
        <p:txBody>
          <a:bodyPr wrap="square" rtlCol="0">
            <a:spAutoFit/>
          </a:bodyPr>
          <a:p>
            <a:r>
              <a:rPr lang="en-US" altLang="zh-CN" dirty="0"/>
              <a:t>K</a:t>
            </a:r>
            <a:r>
              <a:rPr lang="zh-CN" altLang="en-US" dirty="0"/>
              <a:t>型</a:t>
            </a:r>
            <a:endParaRPr lang="zh-CN" altLang="en-US" dirty="0"/>
          </a:p>
        </p:txBody>
      </p:sp>
      <p:sp>
        <p:nvSpPr>
          <p:cNvPr id="23" name="文本框 22"/>
          <p:cNvSpPr txBox="1"/>
          <p:nvPr/>
        </p:nvSpPr>
        <p:spPr>
          <a:xfrm>
            <a:off x="7771130" y="5501005"/>
            <a:ext cx="623570" cy="368300"/>
          </a:xfrm>
          <a:prstGeom prst="rect">
            <a:avLst/>
          </a:prstGeom>
          <a:noFill/>
        </p:spPr>
        <p:txBody>
          <a:bodyPr wrap="square" rtlCol="0">
            <a:spAutoFit/>
          </a:bodyPr>
          <a:p>
            <a:r>
              <a:rPr lang="en-US" altLang="zh-CN" dirty="0"/>
              <a:t>Q</a:t>
            </a:r>
            <a:r>
              <a:rPr lang="zh-CN" altLang="en-US" dirty="0"/>
              <a:t>型</a:t>
            </a:r>
            <a:endParaRPr lang="zh-CN" altLang="en-US" dirty="0"/>
          </a:p>
        </p:txBody>
      </p:sp>
      <p:graphicFrame>
        <p:nvGraphicFramePr>
          <p:cNvPr id="10" name="表格 9"/>
          <p:cNvGraphicFramePr>
            <a:graphicFrameLocks noGrp="1"/>
          </p:cNvGraphicFramePr>
          <p:nvPr/>
        </p:nvGraphicFramePr>
        <p:xfrm>
          <a:off x="967795" y="1176561"/>
          <a:ext cx="7512498" cy="1854200"/>
        </p:xfrm>
        <a:graphic>
          <a:graphicData uri="http://schemas.openxmlformats.org/drawingml/2006/table">
            <a:tbl>
              <a:tblPr firstRow="1" bandRow="1">
                <a:tableStyleId>{2D5ABB26-0587-4C30-8999-92F81FD0307C}</a:tableStyleId>
              </a:tblPr>
              <a:tblGrid>
                <a:gridCol w="1252083"/>
                <a:gridCol w="931821"/>
                <a:gridCol w="936104"/>
                <a:gridCol w="1008112"/>
                <a:gridCol w="792088"/>
                <a:gridCol w="2592290"/>
              </a:tblGrid>
              <a:tr h="370840">
                <a:tc>
                  <a:txBody>
                    <a:bodyPr/>
                    <a:p>
                      <a:endParaRPr lang="zh-CN"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l-GR" altLang="zh-CN" dirty="0" smtClean="0"/>
                        <a:t>ρ</a:t>
                      </a: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2</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3</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h2</a:t>
                      </a:r>
                      <a:endParaRPr lang="zh-CN"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p>
                      <a:r>
                        <a:rPr lang="en-US" altLang="zh-CN" dirty="0" smtClean="0"/>
                        <a:t>K</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1Ωm</a:t>
                      </a:r>
                      <a:endParaRPr lang="zh-CN" alt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80m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90118" t="-108197" b="-324590"/>
                      </a:stretch>
                    </a:blipFill>
                  </a:tcPr>
                </a:tc>
              </a:tr>
              <a:tr h="370840">
                <a:tc>
                  <a:txBody>
                    <a:bodyPr/>
                    <a:p>
                      <a:r>
                        <a:rPr lang="en-US" altLang="zh-CN" dirty="0" smtClean="0"/>
                        <a:t>H</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80m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90118" t="-211667" b="-230000"/>
                      </a:stretch>
                    </a:blipFill>
                  </a:tcPr>
                </a:tc>
              </a:tr>
              <a:tr h="370840">
                <a:tc>
                  <a:txBody>
                    <a:bodyPr/>
                    <a:p>
                      <a:r>
                        <a:rPr lang="en-US" altLang="zh-CN" dirty="0" smtClean="0"/>
                        <a:t>A</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50Ωm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latin typeface="Times New Roman" panose="02020603050405020304" pitchFamily="18" charset="0"/>
                          <a:cs typeface="Times New Roman" panose="02020603050405020304" pitchFamily="18" charset="0"/>
                        </a:rPr>
                        <a:t>50m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90118" t="-306557" b="-126230"/>
                      </a:stretch>
                    </a:blipFill>
                  </a:tcPr>
                </a:tc>
              </a:tr>
              <a:tr h="370840">
                <a:tc>
                  <a:txBody>
                    <a:bodyPr/>
                    <a:p>
                      <a:r>
                        <a:rPr lang="en-US" altLang="zh-CN" dirty="0" smtClean="0"/>
                        <a:t>Q</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50Ωm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r>
                        <a:rPr lang="en-US" altLang="zh-CN" dirty="0" smtClean="0">
                          <a:latin typeface="Times New Roman" panose="02020603050405020304" pitchFamily="18" charset="0"/>
                          <a:cs typeface="Times New Roman" panose="02020603050405020304" pitchFamily="18" charset="0"/>
                        </a:rPr>
                        <a:t>200m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2"/>
                      <a:stretch>
                        <a:fillRect l="-190118" t="-406557" b="-26230"/>
                      </a:stretch>
                    </a:blipFill>
                  </a:tcPr>
                </a:tc>
              </a:tr>
            </a:tbl>
          </a:graphicData>
        </a:graphic>
      </p:graphicFrame>
      <p:pic>
        <p:nvPicPr>
          <p:cNvPr id="11"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535" y="3160395"/>
            <a:ext cx="2401570" cy="2340610"/>
          </a:xfrm>
          <a:prstGeom prst="rect">
            <a:avLst/>
          </a:prstGeom>
        </p:spPr>
      </p:pic>
      <p:pic>
        <p:nvPicPr>
          <p:cNvPr id="13" name="图片 16" descr="图片包含 文字&#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5320" y="3160395"/>
            <a:ext cx="2401570" cy="2340610"/>
          </a:xfrm>
          <a:prstGeom prst="rect">
            <a:avLst/>
          </a:prstGeom>
        </p:spPr>
      </p:pic>
      <p:pic>
        <p:nvPicPr>
          <p:cNvPr id="17"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2975" y="3217863"/>
            <a:ext cx="2401570" cy="2282825"/>
          </a:xfrm>
          <a:prstGeom prst="rect">
            <a:avLst/>
          </a:prstGeom>
        </p:spPr>
      </p:pic>
      <p:pic>
        <p:nvPicPr>
          <p:cNvPr id="26" name="图片 10" descr="图片包含 文字&#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114675"/>
            <a:ext cx="2401570" cy="238633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4.3 </a:t>
            </a:r>
            <a:r>
              <a:rPr lang="zh-CN" altLang="en-US" sz="2800" b="1" dirty="0" smtClean="0">
                <a:solidFill>
                  <a:srgbClr val="C00000"/>
                </a:solidFill>
                <a:latin typeface="微软雅黑" panose="020B0503020204020204" pitchFamily="34" charset="-122"/>
                <a:ea typeface="微软雅黑" panose="020B0503020204020204" pitchFamily="34" charset="-122"/>
              </a:rPr>
              <a:t>三角</a:t>
            </a:r>
            <a:r>
              <a:rPr lang="zh-CN" altLang="en-US" sz="2800" b="1" dirty="0" smtClean="0">
                <a:solidFill>
                  <a:srgbClr val="C00000"/>
                </a:solidFill>
                <a:latin typeface="微软雅黑" panose="020B0503020204020204" pitchFamily="34" charset="-122"/>
                <a:ea typeface="微软雅黑" panose="020B0503020204020204" pitchFamily="34" charset="-122"/>
              </a:rPr>
              <a:t>波</a:t>
            </a:r>
            <a:r>
              <a:rPr lang="zh-CN" altLang="en-US" sz="2800" b="1" dirty="0">
                <a:solidFill>
                  <a:srgbClr val="C00000"/>
                </a:solidFill>
                <a:latin typeface="微软雅黑" panose="020B0503020204020204" pitchFamily="34" charset="-122"/>
                <a:ea typeface="微软雅黑" panose="020B0503020204020204" pitchFamily="34" charset="-122"/>
              </a:rPr>
              <a:t>层状模型视电阻率定义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6" name="文本框 2"/>
          <p:cNvSpPr txBox="1">
            <a:spLocks noChangeArrowheads="1"/>
          </p:cNvSpPr>
          <p:nvPr/>
        </p:nvSpPr>
        <p:spPr bwMode="auto">
          <a:xfrm>
            <a:off x="1724660" y="6179820"/>
            <a:ext cx="51422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三角波三层模型中间电阻率</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变化</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电阻率曲线</a:t>
            </a:r>
            <a:endParaRPr kumimoji="0" lang="zh-CN" b="0" i="0" u="none" strike="noStrike" cap="none" normalizeH="0" baseline="0" dirty="0" smtClean="0">
              <a:ln>
                <a:noFill/>
              </a:ln>
              <a:solidFill>
                <a:schemeClr val="tx1"/>
              </a:solidFill>
              <a:effectLst/>
              <a:latin typeface="Arial" panose="020B0604020202020204" pitchFamily="34" charset="0"/>
            </a:endParaRPr>
          </a:p>
        </p:txBody>
      </p:sp>
      <p:sp>
        <p:nvSpPr>
          <p:cNvPr id="31" name="文本框 30"/>
          <p:cNvSpPr txBox="1"/>
          <p:nvPr/>
        </p:nvSpPr>
        <p:spPr>
          <a:xfrm>
            <a:off x="974725" y="5501005"/>
            <a:ext cx="623570" cy="368300"/>
          </a:xfrm>
          <a:prstGeom prst="rect">
            <a:avLst/>
          </a:prstGeom>
          <a:noFill/>
        </p:spPr>
        <p:txBody>
          <a:bodyPr wrap="square" rtlCol="0">
            <a:spAutoFit/>
          </a:bodyPr>
          <a:p>
            <a:r>
              <a:rPr lang="en-US" altLang="zh-CN" dirty="0"/>
              <a:t>A</a:t>
            </a:r>
            <a:r>
              <a:rPr lang="zh-CN" altLang="en-US" dirty="0"/>
              <a:t>型</a:t>
            </a:r>
            <a:endParaRPr lang="zh-CN" altLang="en-US" dirty="0"/>
          </a:p>
        </p:txBody>
      </p:sp>
      <p:sp>
        <p:nvSpPr>
          <p:cNvPr id="14" name="文本框 13"/>
          <p:cNvSpPr txBox="1"/>
          <p:nvPr/>
        </p:nvSpPr>
        <p:spPr>
          <a:xfrm>
            <a:off x="3243580" y="5501005"/>
            <a:ext cx="623570" cy="368300"/>
          </a:xfrm>
          <a:prstGeom prst="rect">
            <a:avLst/>
          </a:prstGeom>
          <a:noFill/>
        </p:spPr>
        <p:txBody>
          <a:bodyPr wrap="square" rtlCol="0">
            <a:spAutoFit/>
          </a:bodyPr>
          <a:p>
            <a:r>
              <a:rPr lang="en-US" altLang="zh-CN" dirty="0"/>
              <a:t>H</a:t>
            </a:r>
            <a:r>
              <a:rPr lang="zh-CN" altLang="en-US" dirty="0"/>
              <a:t>型</a:t>
            </a:r>
            <a:endParaRPr lang="zh-CN" altLang="en-US" dirty="0"/>
          </a:p>
        </p:txBody>
      </p:sp>
      <p:sp>
        <p:nvSpPr>
          <p:cNvPr id="21" name="文本框 20"/>
          <p:cNvSpPr txBox="1"/>
          <p:nvPr/>
        </p:nvSpPr>
        <p:spPr>
          <a:xfrm>
            <a:off x="5518785" y="5501005"/>
            <a:ext cx="623570" cy="368300"/>
          </a:xfrm>
          <a:prstGeom prst="rect">
            <a:avLst/>
          </a:prstGeom>
          <a:noFill/>
        </p:spPr>
        <p:txBody>
          <a:bodyPr wrap="square" rtlCol="0">
            <a:spAutoFit/>
          </a:bodyPr>
          <a:p>
            <a:r>
              <a:rPr lang="en-US" altLang="zh-CN" dirty="0"/>
              <a:t>K</a:t>
            </a:r>
            <a:r>
              <a:rPr lang="zh-CN" altLang="en-US" dirty="0"/>
              <a:t>型</a:t>
            </a:r>
            <a:endParaRPr lang="zh-CN" altLang="en-US" dirty="0"/>
          </a:p>
        </p:txBody>
      </p:sp>
      <p:sp>
        <p:nvSpPr>
          <p:cNvPr id="23" name="文本框 22"/>
          <p:cNvSpPr txBox="1"/>
          <p:nvPr/>
        </p:nvSpPr>
        <p:spPr>
          <a:xfrm>
            <a:off x="7771130" y="5501005"/>
            <a:ext cx="623570" cy="368300"/>
          </a:xfrm>
          <a:prstGeom prst="rect">
            <a:avLst/>
          </a:prstGeom>
          <a:noFill/>
        </p:spPr>
        <p:txBody>
          <a:bodyPr wrap="square" rtlCol="0">
            <a:spAutoFit/>
          </a:bodyPr>
          <a:p>
            <a:r>
              <a:rPr lang="en-US" altLang="zh-CN" dirty="0"/>
              <a:t>Q</a:t>
            </a:r>
            <a:r>
              <a:rPr lang="zh-CN" altLang="en-US" dirty="0"/>
              <a:t>型</a:t>
            </a:r>
            <a:endParaRPr lang="zh-CN" altLang="en-US" dirty="0"/>
          </a:p>
        </p:txBody>
      </p:sp>
      <p:graphicFrame>
        <p:nvGraphicFramePr>
          <p:cNvPr id="53" name="表格 52"/>
          <p:cNvGraphicFramePr>
            <a:graphicFrameLocks noGrp="1"/>
          </p:cNvGraphicFramePr>
          <p:nvPr/>
        </p:nvGraphicFramePr>
        <p:xfrm>
          <a:off x="815116" y="1202962"/>
          <a:ext cx="7512498" cy="1854200"/>
        </p:xfrm>
        <a:graphic>
          <a:graphicData uri="http://schemas.openxmlformats.org/drawingml/2006/table">
            <a:tbl>
              <a:tblPr firstRow="1" bandRow="1">
                <a:tableStyleId>{2D5ABB26-0587-4C30-8999-92F81FD0307C}</a:tableStyleId>
              </a:tblPr>
              <a:tblGrid>
                <a:gridCol w="1252083"/>
                <a:gridCol w="908157"/>
                <a:gridCol w="2520280"/>
                <a:gridCol w="1008112"/>
                <a:gridCol w="1008112"/>
                <a:gridCol w="815754"/>
              </a:tblGrid>
              <a:tr h="370840">
                <a:tc>
                  <a:txBody>
                    <a:bodyPr/>
                    <a:p>
                      <a:endParaRPr lang="zh-CN"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l-GR" altLang="zh-CN" dirty="0" smtClean="0"/>
                        <a:t>ρ</a:t>
                      </a: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2</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3</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h2</a:t>
                      </a:r>
                      <a:endParaRPr lang="zh-CN"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p>
                      <a:r>
                        <a:rPr lang="en-US" altLang="zh-CN" dirty="0" smtClean="0"/>
                        <a:t>K</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85749" t="-108197" r="-112319" b="-32459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20m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200m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p>
                      <a:r>
                        <a:rPr lang="en-US" altLang="zh-CN" dirty="0" smtClean="0"/>
                        <a:t>H</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85749" t="-211667" r="-112319" b="-23000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300m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50m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p>
                      <a:r>
                        <a:rPr lang="en-US" altLang="zh-CN" dirty="0" smtClean="0"/>
                        <a:t>A</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85749" t="-306557" r="-112319" b="-12623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latin typeface="Times New Roman" panose="02020603050405020304" pitchFamily="18" charset="0"/>
                          <a:cs typeface="Times New Roman" panose="02020603050405020304" pitchFamily="18" charset="0"/>
                        </a:rPr>
                        <a:t>50m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200m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p>
                      <a:r>
                        <a:rPr lang="en-US" altLang="zh-CN" dirty="0" smtClean="0"/>
                        <a:t>Q</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rotWithShape="1">
                      <a:blip r:embed="rId2"/>
                      <a:stretch>
                        <a:fillRect l="-85749" t="-406557" r="-112319" b="-2623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r>
                        <a:rPr lang="en-US" altLang="zh-CN" dirty="0" smtClean="0">
                          <a:latin typeface="Times New Roman" panose="02020603050405020304" pitchFamily="18" charset="0"/>
                          <a:cs typeface="Times New Roman" panose="02020603050405020304" pitchFamily="18" charset="0"/>
                        </a:rPr>
                        <a:t>200m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pic>
        <p:nvPicPr>
          <p:cNvPr id="51" name="图片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535" y="3160395"/>
            <a:ext cx="2401570" cy="2340610"/>
          </a:xfrm>
          <a:prstGeom prst="rect">
            <a:avLst/>
          </a:prstGeom>
        </p:spPr>
      </p:pic>
      <p:pic>
        <p:nvPicPr>
          <p:cNvPr id="8" name="图片 23" descr="图片包含 文字&#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5320" y="3160395"/>
            <a:ext cx="2401570" cy="2340610"/>
          </a:xfrm>
          <a:prstGeom prst="rect">
            <a:avLst/>
          </a:prstGeom>
        </p:spPr>
      </p:pic>
      <p:pic>
        <p:nvPicPr>
          <p:cNvPr id="25" name="图片 38" descr="图片包含 文字&#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4245" y="3217863"/>
            <a:ext cx="2401570" cy="2282825"/>
          </a:xfrm>
          <a:prstGeom prst="rect">
            <a:avLst/>
          </a:prstGeom>
        </p:spPr>
      </p:pic>
      <p:pic>
        <p:nvPicPr>
          <p:cNvPr id="33" name="图片 10" descr="图片包含 文字&#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137535"/>
            <a:ext cx="2401570" cy="238633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19164" y="297365"/>
            <a:ext cx="2476074" cy="683426"/>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4.4 </a:t>
            </a:r>
            <a:r>
              <a:rPr lang="zh-CN" altLang="en-US" sz="2800" b="1" dirty="0" smtClean="0">
                <a:solidFill>
                  <a:srgbClr val="C00000"/>
                </a:solidFill>
                <a:latin typeface="微软雅黑" panose="020B0503020204020204" pitchFamily="34" charset="-122"/>
                <a:ea typeface="微软雅黑" panose="020B0503020204020204" pitchFamily="34" charset="-122"/>
              </a:rPr>
              <a:t>半正弦波</a:t>
            </a:r>
            <a:r>
              <a:rPr lang="zh-CN" altLang="en-US" sz="2800" b="1" dirty="0">
                <a:solidFill>
                  <a:srgbClr val="C00000"/>
                </a:solidFill>
                <a:latin typeface="微软雅黑" panose="020B0503020204020204" pitchFamily="34" charset="-122"/>
                <a:ea typeface="微软雅黑" panose="020B0503020204020204" pitchFamily="34" charset="-122"/>
              </a:rPr>
              <a:t>层状模型视电阻率定义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9334" name="Picture 6" descr="C:\Users\ADMINI~1\AppData\Local\Temp\ksohtml10904\wps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15" y="1640205"/>
            <a:ext cx="3717290" cy="2910840"/>
          </a:xfrm>
          <a:prstGeom prst="rect">
            <a:avLst/>
          </a:prstGeom>
          <a:noFill/>
          <a:extLst>
            <a:ext uri="{909E8E84-426E-40DD-AFC4-6F175D3DCCD1}">
              <a14:hiddenFill xmlns:a14="http://schemas.microsoft.com/office/drawing/2010/main">
                <a:solidFill>
                  <a:srgbClr val="FFFFFF"/>
                </a:solidFill>
              </a14:hiddenFill>
            </a:ext>
          </a:extLst>
        </p:spPr>
      </p:pic>
      <p:pic>
        <p:nvPicPr>
          <p:cNvPr id="99336" name="Picture 8" descr="C:\Users\ADMINI~1\AppData\Local\Temp\ksohtml10904\wps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730" y="1345565"/>
            <a:ext cx="3379470" cy="313753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2"/>
          <p:cNvSpPr txBox="1">
            <a:spLocks noChangeArrowheads="1"/>
          </p:cNvSpPr>
          <p:nvPr/>
        </p:nvSpPr>
        <p:spPr bwMode="auto">
          <a:xfrm>
            <a:off x="2272898" y="4897195"/>
            <a:ext cx="4338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半正弦</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波两层模型电阻率曲线</a:t>
            </a:r>
            <a:endParaRPr kumimoji="0" lang="zh-CN" b="0" i="0" u="none" strike="noStrike" cap="none" normalizeH="0" baseline="0" dirty="0" smtClean="0">
              <a:ln>
                <a:noFill/>
              </a:ln>
              <a:solidFill>
                <a:schemeClr val="tx1"/>
              </a:solidFill>
              <a:effectLst/>
              <a:latin typeface="Arial" panose="020B0604020202020204" pitchFamily="34" charset="0"/>
            </a:endParaRPr>
          </a:p>
        </p:txBody>
      </p:sp>
      <p:sp>
        <p:nvSpPr>
          <p:cNvPr id="11" name="矩形 10"/>
          <p:cNvSpPr/>
          <p:nvPr/>
        </p:nvSpPr>
        <p:spPr>
          <a:xfrm>
            <a:off x="463137" y="5501617"/>
            <a:ext cx="8217725" cy="922020"/>
          </a:xfrm>
          <a:prstGeom prst="rect">
            <a:avLst/>
          </a:prstGeom>
        </p:spPr>
        <p:txBody>
          <a:bodyPr wrap="square">
            <a:spAutoFit/>
          </a:bodyPr>
          <a:p>
            <a:pPr>
              <a:lnSpc>
                <a:spcPct val="150000"/>
              </a:lnSpc>
            </a:pPr>
            <a:r>
              <a:rPr lang="zh-CN" altLang="en-US" dirty="0" smtClean="0">
                <a:latin typeface="微软雅黑" panose="020B0503020204020204" pitchFamily="34" charset="-122"/>
                <a:ea typeface="微软雅黑" panose="020B0503020204020204" pitchFamily="34" charset="-122"/>
              </a:rPr>
              <a:t>从上图可以明显看到，在早期电阻率是等于第一层的电阻率，而在晚期，是不断趋近于第二层的</a:t>
            </a:r>
            <a:r>
              <a:rPr lang="zh-CN" altLang="en-US" dirty="0" smtClean="0">
                <a:latin typeface="微软雅黑" panose="020B0503020204020204" pitchFamily="34" charset="-122"/>
                <a:ea typeface="微软雅黑" panose="020B0503020204020204" pitchFamily="34" charset="-122"/>
              </a:rPr>
              <a:t>电阻率</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4.4 </a:t>
            </a:r>
            <a:r>
              <a:rPr lang="zh-CN" altLang="en-US" sz="2800" b="1" dirty="0" smtClean="0">
                <a:solidFill>
                  <a:srgbClr val="C00000"/>
                </a:solidFill>
                <a:latin typeface="微软雅黑" panose="020B0503020204020204" pitchFamily="34" charset="-122"/>
                <a:ea typeface="微软雅黑" panose="020B0503020204020204" pitchFamily="34" charset="-122"/>
              </a:rPr>
              <a:t>半正弦</a:t>
            </a:r>
            <a:r>
              <a:rPr lang="zh-CN" altLang="en-US" sz="2800" b="1" dirty="0" smtClean="0">
                <a:solidFill>
                  <a:srgbClr val="C00000"/>
                </a:solidFill>
                <a:latin typeface="微软雅黑" panose="020B0503020204020204" pitchFamily="34" charset="-122"/>
                <a:ea typeface="微软雅黑" panose="020B0503020204020204" pitchFamily="34" charset="-122"/>
              </a:rPr>
              <a:t>波</a:t>
            </a:r>
            <a:r>
              <a:rPr lang="zh-CN" altLang="en-US" sz="2800" b="1" dirty="0">
                <a:solidFill>
                  <a:srgbClr val="C00000"/>
                </a:solidFill>
                <a:latin typeface="微软雅黑" panose="020B0503020204020204" pitchFamily="34" charset="-122"/>
                <a:ea typeface="微软雅黑" panose="020B0503020204020204" pitchFamily="34" charset="-122"/>
              </a:rPr>
              <a:t>层状模型视电阻率定义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6" name="文本框 2"/>
          <p:cNvSpPr txBox="1">
            <a:spLocks noChangeArrowheads="1"/>
          </p:cNvSpPr>
          <p:nvPr/>
        </p:nvSpPr>
        <p:spPr bwMode="auto">
          <a:xfrm>
            <a:off x="1724660" y="6179820"/>
            <a:ext cx="51422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半正弦波三层模型中间厚度</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变化</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电阻率曲线</a:t>
            </a:r>
            <a:endParaRPr kumimoji="0" lang="zh-CN" b="0" i="0" u="none" strike="noStrike" cap="none" normalizeH="0" baseline="0" dirty="0" smtClean="0">
              <a:ln>
                <a:noFill/>
              </a:ln>
              <a:solidFill>
                <a:schemeClr val="tx1"/>
              </a:solidFill>
              <a:effectLst/>
              <a:latin typeface="Arial" panose="020B0604020202020204" pitchFamily="34" charset="0"/>
            </a:endParaRPr>
          </a:p>
        </p:txBody>
      </p:sp>
      <p:sp>
        <p:nvSpPr>
          <p:cNvPr id="31" name="文本框 30"/>
          <p:cNvSpPr txBox="1"/>
          <p:nvPr/>
        </p:nvSpPr>
        <p:spPr>
          <a:xfrm>
            <a:off x="974725" y="5501005"/>
            <a:ext cx="623570" cy="368300"/>
          </a:xfrm>
          <a:prstGeom prst="rect">
            <a:avLst/>
          </a:prstGeom>
          <a:noFill/>
        </p:spPr>
        <p:txBody>
          <a:bodyPr wrap="square" rtlCol="0">
            <a:spAutoFit/>
          </a:bodyPr>
          <a:p>
            <a:r>
              <a:rPr lang="en-US" altLang="zh-CN" dirty="0"/>
              <a:t>A</a:t>
            </a:r>
            <a:r>
              <a:rPr lang="zh-CN" altLang="en-US" dirty="0"/>
              <a:t>型</a:t>
            </a:r>
            <a:endParaRPr lang="zh-CN" altLang="en-US" dirty="0"/>
          </a:p>
        </p:txBody>
      </p:sp>
      <p:sp>
        <p:nvSpPr>
          <p:cNvPr id="14" name="文本框 13"/>
          <p:cNvSpPr txBox="1"/>
          <p:nvPr/>
        </p:nvSpPr>
        <p:spPr>
          <a:xfrm>
            <a:off x="3243580" y="5501005"/>
            <a:ext cx="623570" cy="368300"/>
          </a:xfrm>
          <a:prstGeom prst="rect">
            <a:avLst/>
          </a:prstGeom>
          <a:noFill/>
        </p:spPr>
        <p:txBody>
          <a:bodyPr wrap="square" rtlCol="0">
            <a:spAutoFit/>
          </a:bodyPr>
          <a:p>
            <a:r>
              <a:rPr lang="en-US" altLang="zh-CN" dirty="0"/>
              <a:t>H</a:t>
            </a:r>
            <a:r>
              <a:rPr lang="zh-CN" altLang="en-US" dirty="0"/>
              <a:t>型</a:t>
            </a:r>
            <a:endParaRPr lang="zh-CN" altLang="en-US" dirty="0"/>
          </a:p>
        </p:txBody>
      </p:sp>
      <p:sp>
        <p:nvSpPr>
          <p:cNvPr id="21" name="文本框 20"/>
          <p:cNvSpPr txBox="1"/>
          <p:nvPr/>
        </p:nvSpPr>
        <p:spPr>
          <a:xfrm>
            <a:off x="5518785" y="5501005"/>
            <a:ext cx="623570" cy="368300"/>
          </a:xfrm>
          <a:prstGeom prst="rect">
            <a:avLst/>
          </a:prstGeom>
          <a:noFill/>
        </p:spPr>
        <p:txBody>
          <a:bodyPr wrap="square" rtlCol="0">
            <a:spAutoFit/>
          </a:bodyPr>
          <a:p>
            <a:r>
              <a:rPr lang="en-US" altLang="zh-CN" dirty="0"/>
              <a:t>K</a:t>
            </a:r>
            <a:r>
              <a:rPr lang="zh-CN" altLang="en-US" dirty="0"/>
              <a:t>型</a:t>
            </a:r>
            <a:endParaRPr lang="zh-CN" altLang="en-US" dirty="0"/>
          </a:p>
        </p:txBody>
      </p:sp>
      <p:sp>
        <p:nvSpPr>
          <p:cNvPr id="23" name="文本框 22"/>
          <p:cNvSpPr txBox="1"/>
          <p:nvPr/>
        </p:nvSpPr>
        <p:spPr>
          <a:xfrm>
            <a:off x="7771130" y="5501005"/>
            <a:ext cx="623570" cy="368300"/>
          </a:xfrm>
          <a:prstGeom prst="rect">
            <a:avLst/>
          </a:prstGeom>
          <a:noFill/>
        </p:spPr>
        <p:txBody>
          <a:bodyPr wrap="square" rtlCol="0">
            <a:spAutoFit/>
          </a:bodyPr>
          <a:p>
            <a:r>
              <a:rPr lang="en-US" altLang="zh-CN" dirty="0"/>
              <a:t>Q</a:t>
            </a:r>
            <a:r>
              <a:rPr lang="zh-CN" altLang="en-US" dirty="0"/>
              <a:t>型</a:t>
            </a:r>
            <a:endParaRPr lang="zh-CN" altLang="en-US" dirty="0"/>
          </a:p>
        </p:txBody>
      </p:sp>
      <p:graphicFrame>
        <p:nvGraphicFramePr>
          <p:cNvPr id="10" name="表格 9"/>
          <p:cNvGraphicFramePr>
            <a:graphicFrameLocks noGrp="1"/>
          </p:cNvGraphicFramePr>
          <p:nvPr/>
        </p:nvGraphicFramePr>
        <p:xfrm>
          <a:off x="816030" y="1161321"/>
          <a:ext cx="7512498" cy="1854200"/>
        </p:xfrm>
        <a:graphic>
          <a:graphicData uri="http://schemas.openxmlformats.org/drawingml/2006/table">
            <a:tbl>
              <a:tblPr firstRow="1" bandRow="1">
                <a:tableStyleId>{2D5ABB26-0587-4C30-8999-92F81FD0307C}</a:tableStyleId>
              </a:tblPr>
              <a:tblGrid>
                <a:gridCol w="1252083"/>
                <a:gridCol w="931821"/>
                <a:gridCol w="936104"/>
                <a:gridCol w="1008112"/>
                <a:gridCol w="792088"/>
                <a:gridCol w="2592290"/>
              </a:tblGrid>
              <a:tr h="370840">
                <a:tc>
                  <a:txBody>
                    <a:bodyPr/>
                    <a:p>
                      <a:endParaRPr lang="zh-CN"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l-GR" altLang="zh-CN" dirty="0" smtClean="0"/>
                        <a:t>ρ</a:t>
                      </a: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2</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3</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h2</a:t>
                      </a:r>
                      <a:endParaRPr lang="zh-CN"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p>
                      <a:r>
                        <a:rPr lang="en-US" altLang="zh-CN" dirty="0" smtClean="0"/>
                        <a:t>K</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1Ωm</a:t>
                      </a:r>
                      <a:endParaRPr lang="zh-CN" alt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80m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90118" t="-108197" b="-324590"/>
                      </a:stretch>
                    </a:blipFill>
                  </a:tcPr>
                </a:tc>
              </a:tr>
              <a:tr h="370840">
                <a:tc>
                  <a:txBody>
                    <a:bodyPr/>
                    <a:p>
                      <a:r>
                        <a:rPr lang="en-US" altLang="zh-CN" dirty="0" smtClean="0"/>
                        <a:t>H</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80m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90118" t="-211667" b="-230000"/>
                      </a:stretch>
                    </a:blipFill>
                  </a:tcPr>
                </a:tc>
              </a:tr>
              <a:tr h="370840">
                <a:tc>
                  <a:txBody>
                    <a:bodyPr/>
                    <a:p>
                      <a:r>
                        <a:rPr lang="en-US" altLang="zh-CN" dirty="0" smtClean="0"/>
                        <a:t>A</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50Ωm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latin typeface="Times New Roman" panose="02020603050405020304" pitchFamily="18" charset="0"/>
                          <a:cs typeface="Times New Roman" panose="02020603050405020304" pitchFamily="18" charset="0"/>
                        </a:rPr>
                        <a:t>50m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90118" t="-306557" b="-126230"/>
                      </a:stretch>
                    </a:blipFill>
                  </a:tcPr>
                </a:tc>
              </a:tr>
              <a:tr h="370840">
                <a:tc>
                  <a:txBody>
                    <a:bodyPr/>
                    <a:p>
                      <a:r>
                        <a:rPr lang="en-US" altLang="zh-CN" dirty="0" smtClean="0"/>
                        <a:t>Q</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50Ωm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r>
                        <a:rPr lang="en-US" altLang="zh-CN" dirty="0" smtClean="0">
                          <a:latin typeface="Times New Roman" panose="02020603050405020304" pitchFamily="18" charset="0"/>
                          <a:cs typeface="Times New Roman" panose="02020603050405020304" pitchFamily="18" charset="0"/>
                        </a:rPr>
                        <a:t>200m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2"/>
                      <a:stretch>
                        <a:fillRect l="-190118" t="-406557" b="-26230"/>
                      </a:stretch>
                    </a:blipFill>
                  </a:tcPr>
                </a:tc>
              </a:tr>
            </a:tbl>
          </a:graphicData>
        </a:graphic>
      </p:graphicFrame>
      <p:pic>
        <p:nvPicPr>
          <p:cNvPr id="47"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2430" y="3160395"/>
            <a:ext cx="2401570" cy="2340610"/>
          </a:xfrm>
          <a:prstGeom prst="rect">
            <a:avLst/>
          </a:prstGeom>
        </p:spPr>
      </p:pic>
      <p:pic>
        <p:nvPicPr>
          <p:cNvPr id="11"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8820" y="3160395"/>
            <a:ext cx="2401570" cy="2340610"/>
          </a:xfrm>
          <a:prstGeom prst="rect">
            <a:avLst/>
          </a:prstGeom>
        </p:spPr>
      </p:pic>
      <p:pic>
        <p:nvPicPr>
          <p:cNvPr id="13"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2350" y="3217863"/>
            <a:ext cx="2401570" cy="2282825"/>
          </a:xfrm>
          <a:prstGeom prst="rect">
            <a:avLst/>
          </a:prstGeom>
        </p:spPr>
      </p:pic>
      <p:pic>
        <p:nvPicPr>
          <p:cNvPr id="17" name="图片 9" descr="图片包含 文字&#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670" y="3114675"/>
            <a:ext cx="2401570" cy="238633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4.4 </a:t>
            </a:r>
            <a:r>
              <a:rPr lang="zh-CN" altLang="en-US" sz="2800" b="1" dirty="0" smtClean="0">
                <a:solidFill>
                  <a:srgbClr val="C00000"/>
                </a:solidFill>
                <a:latin typeface="微软雅黑" panose="020B0503020204020204" pitchFamily="34" charset="-122"/>
                <a:ea typeface="微软雅黑" panose="020B0503020204020204" pitchFamily="34" charset="-122"/>
              </a:rPr>
              <a:t>半正弦</a:t>
            </a:r>
            <a:r>
              <a:rPr lang="zh-CN" altLang="en-US" sz="2800" b="1" dirty="0" smtClean="0">
                <a:solidFill>
                  <a:srgbClr val="C00000"/>
                </a:solidFill>
                <a:latin typeface="微软雅黑" panose="020B0503020204020204" pitchFamily="34" charset="-122"/>
                <a:ea typeface="微软雅黑" panose="020B0503020204020204" pitchFamily="34" charset="-122"/>
              </a:rPr>
              <a:t>波</a:t>
            </a:r>
            <a:r>
              <a:rPr lang="zh-CN" altLang="en-US" sz="2800" b="1" dirty="0">
                <a:solidFill>
                  <a:srgbClr val="C00000"/>
                </a:solidFill>
                <a:latin typeface="微软雅黑" panose="020B0503020204020204" pitchFamily="34" charset="-122"/>
                <a:ea typeface="微软雅黑" panose="020B0503020204020204" pitchFamily="34" charset="-122"/>
              </a:rPr>
              <a:t>层状模型视电阻率定义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3"/>
          <p:cNvSpPr>
            <a:spLocks noChangeArrowheads="1"/>
          </p:cNvSpPr>
          <p:nvPr/>
        </p:nvSpPr>
        <p:spPr bwMode="auto">
          <a:xfrm>
            <a:off x="152400" y="638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6" name="文本框 2"/>
          <p:cNvSpPr txBox="1">
            <a:spLocks noChangeArrowheads="1"/>
          </p:cNvSpPr>
          <p:nvPr/>
        </p:nvSpPr>
        <p:spPr bwMode="auto">
          <a:xfrm>
            <a:off x="1724660" y="6179820"/>
            <a:ext cx="51422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半正弦波三层模型中间电阻率</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变化</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电阻率曲线</a:t>
            </a:r>
            <a:endParaRPr kumimoji="0" lang="zh-CN" b="0" i="0" u="none" strike="noStrike" cap="none" normalizeH="0" baseline="0" dirty="0" smtClean="0">
              <a:ln>
                <a:noFill/>
              </a:ln>
              <a:solidFill>
                <a:schemeClr val="tx1"/>
              </a:solidFill>
              <a:effectLst/>
              <a:latin typeface="Arial" panose="020B0604020202020204" pitchFamily="34" charset="0"/>
            </a:endParaRPr>
          </a:p>
        </p:txBody>
      </p:sp>
      <p:sp>
        <p:nvSpPr>
          <p:cNvPr id="31" name="文本框 30"/>
          <p:cNvSpPr txBox="1"/>
          <p:nvPr/>
        </p:nvSpPr>
        <p:spPr>
          <a:xfrm>
            <a:off x="974725" y="5501005"/>
            <a:ext cx="623570" cy="368300"/>
          </a:xfrm>
          <a:prstGeom prst="rect">
            <a:avLst/>
          </a:prstGeom>
          <a:noFill/>
        </p:spPr>
        <p:txBody>
          <a:bodyPr wrap="square" rtlCol="0">
            <a:spAutoFit/>
          </a:bodyPr>
          <a:p>
            <a:r>
              <a:rPr lang="en-US" altLang="zh-CN" dirty="0"/>
              <a:t>A</a:t>
            </a:r>
            <a:r>
              <a:rPr lang="zh-CN" altLang="en-US" dirty="0"/>
              <a:t>型</a:t>
            </a:r>
            <a:endParaRPr lang="zh-CN" altLang="en-US" dirty="0"/>
          </a:p>
        </p:txBody>
      </p:sp>
      <p:sp>
        <p:nvSpPr>
          <p:cNvPr id="14" name="文本框 13"/>
          <p:cNvSpPr txBox="1"/>
          <p:nvPr/>
        </p:nvSpPr>
        <p:spPr>
          <a:xfrm>
            <a:off x="3243580" y="5501005"/>
            <a:ext cx="623570" cy="368300"/>
          </a:xfrm>
          <a:prstGeom prst="rect">
            <a:avLst/>
          </a:prstGeom>
          <a:noFill/>
        </p:spPr>
        <p:txBody>
          <a:bodyPr wrap="square" rtlCol="0">
            <a:spAutoFit/>
          </a:bodyPr>
          <a:p>
            <a:r>
              <a:rPr lang="en-US" altLang="zh-CN" dirty="0"/>
              <a:t>H</a:t>
            </a:r>
            <a:r>
              <a:rPr lang="zh-CN" altLang="en-US" dirty="0"/>
              <a:t>型</a:t>
            </a:r>
            <a:endParaRPr lang="zh-CN" altLang="en-US" dirty="0"/>
          </a:p>
        </p:txBody>
      </p:sp>
      <p:sp>
        <p:nvSpPr>
          <p:cNvPr id="21" name="文本框 20"/>
          <p:cNvSpPr txBox="1"/>
          <p:nvPr/>
        </p:nvSpPr>
        <p:spPr>
          <a:xfrm>
            <a:off x="5518785" y="5501005"/>
            <a:ext cx="623570" cy="368300"/>
          </a:xfrm>
          <a:prstGeom prst="rect">
            <a:avLst/>
          </a:prstGeom>
          <a:noFill/>
        </p:spPr>
        <p:txBody>
          <a:bodyPr wrap="square" rtlCol="0">
            <a:spAutoFit/>
          </a:bodyPr>
          <a:p>
            <a:r>
              <a:rPr lang="en-US" altLang="zh-CN" dirty="0"/>
              <a:t>K</a:t>
            </a:r>
            <a:r>
              <a:rPr lang="zh-CN" altLang="en-US" dirty="0"/>
              <a:t>型</a:t>
            </a:r>
            <a:endParaRPr lang="zh-CN" altLang="en-US" dirty="0"/>
          </a:p>
        </p:txBody>
      </p:sp>
      <p:sp>
        <p:nvSpPr>
          <p:cNvPr id="23" name="文本框 22"/>
          <p:cNvSpPr txBox="1"/>
          <p:nvPr/>
        </p:nvSpPr>
        <p:spPr>
          <a:xfrm>
            <a:off x="7771130" y="5501005"/>
            <a:ext cx="623570" cy="368300"/>
          </a:xfrm>
          <a:prstGeom prst="rect">
            <a:avLst/>
          </a:prstGeom>
          <a:noFill/>
        </p:spPr>
        <p:txBody>
          <a:bodyPr wrap="square" rtlCol="0">
            <a:spAutoFit/>
          </a:bodyPr>
          <a:p>
            <a:r>
              <a:rPr lang="en-US" altLang="zh-CN" dirty="0"/>
              <a:t>Q</a:t>
            </a:r>
            <a:r>
              <a:rPr lang="zh-CN" altLang="en-US" dirty="0"/>
              <a:t>型</a:t>
            </a:r>
            <a:endParaRPr lang="zh-CN" altLang="en-US" dirty="0"/>
          </a:p>
        </p:txBody>
      </p:sp>
      <p:graphicFrame>
        <p:nvGraphicFramePr>
          <p:cNvPr id="53" name="表格 52"/>
          <p:cNvGraphicFramePr>
            <a:graphicFrameLocks noGrp="1"/>
          </p:cNvGraphicFramePr>
          <p:nvPr/>
        </p:nvGraphicFramePr>
        <p:xfrm>
          <a:off x="881791" y="1206772"/>
          <a:ext cx="7512498" cy="1854200"/>
        </p:xfrm>
        <a:graphic>
          <a:graphicData uri="http://schemas.openxmlformats.org/drawingml/2006/table">
            <a:tbl>
              <a:tblPr firstRow="1" bandRow="1">
                <a:tableStyleId>{2D5ABB26-0587-4C30-8999-92F81FD0307C}</a:tableStyleId>
              </a:tblPr>
              <a:tblGrid>
                <a:gridCol w="1252083"/>
                <a:gridCol w="908157"/>
                <a:gridCol w="2520280"/>
                <a:gridCol w="1008112"/>
                <a:gridCol w="1008112"/>
                <a:gridCol w="815754"/>
              </a:tblGrid>
              <a:tr h="370840">
                <a:tc>
                  <a:txBody>
                    <a:bodyPr/>
                    <a:p>
                      <a:endParaRPr lang="zh-CN"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l-GR" altLang="zh-CN" dirty="0" smtClean="0"/>
                        <a:t>ρ</a:t>
                      </a: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2</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l-GR" altLang="zh-CN" dirty="0" smtClean="0"/>
                        <a:t>ρ</a:t>
                      </a:r>
                      <a:r>
                        <a:rPr lang="en-US" altLang="zh-CN" dirty="0" smtClean="0"/>
                        <a:t>3</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p>
                      <a:r>
                        <a:rPr lang="en-US" altLang="zh-CN" dirty="0" smtClean="0"/>
                        <a:t>h2</a:t>
                      </a:r>
                      <a:endParaRPr lang="zh-CN"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p>
                      <a:r>
                        <a:rPr lang="en-US" altLang="zh-CN" dirty="0" smtClean="0"/>
                        <a:t>K</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85749" t="-108197" r="-112319" b="-32459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20m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200m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p>
                      <a:r>
                        <a:rPr lang="en-US" altLang="zh-CN" dirty="0" smtClean="0"/>
                        <a:t>H</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85749" t="-211667" r="-112319" b="-23000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t>300m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50m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p>
                      <a:r>
                        <a:rPr lang="en-US" altLang="zh-CN" dirty="0" smtClean="0"/>
                        <a:t>A</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85749" t="-306557" r="-112319" b="-12623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smtClean="0">
                          <a:latin typeface="Times New Roman" panose="02020603050405020304" pitchFamily="18" charset="0"/>
                          <a:cs typeface="Times New Roman" panose="02020603050405020304" pitchFamily="18" charset="0"/>
                        </a:rPr>
                        <a:t>50m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200m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p>
                      <a:r>
                        <a:rPr lang="en-US" altLang="zh-CN" dirty="0" smtClean="0"/>
                        <a:t>Q</a:t>
                      </a:r>
                      <a:r>
                        <a:rPr lang="zh-CN" altLang="en-US" dirty="0" smtClean="0"/>
                        <a:t>型模型</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rotWithShape="1">
                      <a:blip r:embed="rId2"/>
                      <a:stretch>
                        <a:fillRect l="-85749" t="-406557" r="-112319" b="-26230"/>
                      </a:stretch>
                    </a:blipFill>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30Ωm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r>
                        <a:rPr lang="en-US" altLang="zh-CN" dirty="0" smtClean="0">
                          <a:latin typeface="Times New Roman" panose="02020603050405020304" pitchFamily="18" charset="0"/>
                          <a:cs typeface="Times New Roman" panose="02020603050405020304" pitchFamily="18" charset="0"/>
                        </a:rPr>
                        <a:t>200m</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100m</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pic>
        <p:nvPicPr>
          <p:cNvPr id="8"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535" y="3114675"/>
            <a:ext cx="2401570" cy="2340610"/>
          </a:xfrm>
          <a:prstGeom prst="rect">
            <a:avLst/>
          </a:prstGeom>
        </p:spPr>
      </p:pic>
      <p:pic>
        <p:nvPicPr>
          <p:cNvPr id="25" name="图片 22" descr="图片包含 文字&#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430" y="3132455"/>
            <a:ext cx="2401570" cy="2340610"/>
          </a:xfrm>
          <a:prstGeom prst="rect">
            <a:avLst/>
          </a:prstGeom>
        </p:spPr>
      </p:pic>
      <p:pic>
        <p:nvPicPr>
          <p:cNvPr id="37" name="图片 37" descr="图片包含 文字&#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7735" y="3189923"/>
            <a:ext cx="2401570" cy="2282825"/>
          </a:xfrm>
          <a:prstGeom prst="rect">
            <a:avLst/>
          </a:prstGeom>
        </p:spPr>
      </p:pic>
      <p:pic>
        <p:nvPicPr>
          <p:cNvPr id="26"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060700"/>
            <a:ext cx="2401570" cy="239268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标题 1"/>
          <p:cNvSpPr/>
          <p:nvPr/>
        </p:nvSpPr>
        <p:spPr bwMode="auto">
          <a:xfrm>
            <a:off x="84836" y="398463"/>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4.5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不同波形的互相</a:t>
            </a:r>
            <a:r>
              <a:rPr lang="zh-CN" altLang="en-US" sz="2600" b="1" dirty="0">
                <a:solidFill>
                  <a:srgbClr val="C00000"/>
                </a:solidFill>
                <a:latin typeface="微软雅黑" panose="020B0503020204020204" pitchFamily="34" charset="-122"/>
                <a:ea typeface="微软雅黑" panose="020B0503020204020204" pitchFamily="34" charset="-122"/>
                <a:sym typeface="+mn-ea"/>
              </a:rPr>
              <a:t>视电阻率定义</a:t>
            </a:r>
            <a:endParaRPr kumimoji="0" lang="zh-CN" altLang="en-US" sz="2600" b="1" dirty="0">
              <a:solidFill>
                <a:srgbClr val="C00000"/>
              </a:solidFill>
              <a:latin typeface="微软雅黑" panose="020B0503020204020204" pitchFamily="34" charset="-122"/>
              <a:ea typeface="微软雅黑" panose="020B0503020204020204" pitchFamily="34" charset="-122"/>
            </a:endParaRPr>
          </a:p>
        </p:txBody>
      </p:sp>
      <p:sp>
        <p:nvSpPr>
          <p:cNvPr id="11" name="Rectangle 183"/>
          <p:cNvSpPr>
            <a:spLocks noChangeArrowheads="1"/>
          </p:cNvSpPr>
          <p:nvPr/>
        </p:nvSpPr>
        <p:spPr bwMode="auto">
          <a:xfrm>
            <a:off x="785812" y="41290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文本框 29"/>
          <p:cNvSpPr txBox="1"/>
          <p:nvPr/>
        </p:nvSpPr>
        <p:spPr>
          <a:xfrm>
            <a:off x="4587875" y="6156325"/>
            <a:ext cx="4622165" cy="583565"/>
          </a:xfrm>
          <a:prstGeom prst="rect">
            <a:avLst/>
          </a:prstGeom>
          <a:noFill/>
        </p:spPr>
        <p:txBody>
          <a:bodyPr wrap="square" rtlCol="0">
            <a:spAutoFit/>
          </a:bodyPr>
          <a:lstStyle/>
          <a:p>
            <a:pPr algn="ctr"/>
            <a:r>
              <a:rPr sz="1600" b="1"/>
              <a:t>矩形波替换梯形波的视电阻率定义</a:t>
            </a:r>
            <a:endParaRPr sz="1600" b="1"/>
          </a:p>
          <a:p>
            <a:r>
              <a:rPr sz="1600" b="1"/>
              <a:t>（a）H型视电阻率定义；（b）K型视电阻率定义</a:t>
            </a:r>
            <a:endParaRPr sz="1600" b="1"/>
          </a:p>
        </p:txBody>
      </p:sp>
      <p:pic>
        <p:nvPicPr>
          <p:cNvPr id="63" name="图片 63" descr="图片包含 文字, 地图&#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8785" y="3672205"/>
            <a:ext cx="2553970" cy="2340610"/>
          </a:xfrm>
          <a:prstGeom prst="rect">
            <a:avLst/>
          </a:prstGeom>
        </p:spPr>
      </p:pic>
      <p:pic>
        <p:nvPicPr>
          <p:cNvPr id="62" name="图片 62" descr="图片包含 文字, 地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2740" y="1325245"/>
            <a:ext cx="2410460" cy="2340610"/>
          </a:xfrm>
          <a:prstGeom prst="rect">
            <a:avLst/>
          </a:prstGeom>
        </p:spPr>
      </p:pic>
      <p:pic>
        <p:nvPicPr>
          <p:cNvPr id="102" name="图片 101"/>
          <p:cNvPicPr/>
          <p:nvPr/>
        </p:nvPicPr>
        <p:blipFill>
          <a:blip r:embed="rId4"/>
          <a:stretch>
            <a:fillRect/>
          </a:stretch>
        </p:blipFill>
        <p:spPr>
          <a:xfrm>
            <a:off x="1049020" y="1255395"/>
            <a:ext cx="2415540" cy="2346960"/>
          </a:xfrm>
          <a:prstGeom prst="rect">
            <a:avLst/>
          </a:prstGeom>
          <a:noFill/>
          <a:ln w="9525">
            <a:noFill/>
          </a:ln>
        </p:spPr>
      </p:pic>
      <p:pic>
        <p:nvPicPr>
          <p:cNvPr id="103" name="图片 102"/>
          <p:cNvPicPr/>
          <p:nvPr/>
        </p:nvPicPr>
        <p:blipFill>
          <a:blip r:embed="rId5"/>
          <a:stretch>
            <a:fillRect/>
          </a:stretch>
        </p:blipFill>
        <p:spPr>
          <a:xfrm>
            <a:off x="1049020" y="3602355"/>
            <a:ext cx="2415540" cy="2346960"/>
          </a:xfrm>
          <a:prstGeom prst="rect">
            <a:avLst/>
          </a:prstGeom>
          <a:noFill/>
          <a:ln w="9525">
            <a:noFill/>
          </a:ln>
        </p:spPr>
      </p:pic>
      <p:sp>
        <p:nvSpPr>
          <p:cNvPr id="104" name="文本框 103"/>
          <p:cNvSpPr txBox="1"/>
          <p:nvPr/>
        </p:nvSpPr>
        <p:spPr>
          <a:xfrm>
            <a:off x="-283210" y="6156325"/>
            <a:ext cx="5080000" cy="583565"/>
          </a:xfrm>
          <a:prstGeom prst="rect">
            <a:avLst/>
          </a:prstGeom>
          <a:noFill/>
          <a:ln w="9525">
            <a:noFill/>
          </a:ln>
        </p:spPr>
        <p:txBody>
          <a:bodyPr>
            <a:spAutoFit/>
          </a:bodyPr>
          <a:p>
            <a:pPr indent="0" algn="ctr"/>
            <a:r>
              <a:rPr lang="zh-CN" sz="1600" b="1">
                <a:latin typeface="Calibri" panose="020F0502020204030204" charset="0"/>
                <a:ea typeface="宋体" panose="02010600030101010101" pitchFamily="2" charset="-122"/>
              </a:rPr>
              <a:t>半正波和三角波互相替换的视电阻率定义（</a:t>
            </a:r>
            <a:r>
              <a:rPr lang="en-US" sz="1600" b="1">
                <a:latin typeface="Calibri" panose="020F0502020204030204" charset="0"/>
                <a:ea typeface="宋体" panose="02010600030101010101" pitchFamily="2" charset="-122"/>
                <a:cs typeface="Times New Roman" panose="02020603050405020304" pitchFamily="18" charset="0"/>
              </a:rPr>
              <a:t>a</a:t>
            </a:r>
            <a:r>
              <a:rPr lang="zh-CN" sz="1600" b="1">
                <a:latin typeface="Calibri" panose="020F0502020204030204" charset="0"/>
                <a:ea typeface="宋体" panose="02010600030101010101" pitchFamily="2" charset="-122"/>
              </a:rPr>
              <a:t>）</a:t>
            </a:r>
            <a:r>
              <a:rPr lang="en-US" sz="1600" b="1">
                <a:latin typeface="Calibri" panose="020F0502020204030204" charset="0"/>
                <a:ea typeface="宋体" panose="02010600030101010101" pitchFamily="2" charset="-122"/>
                <a:cs typeface="Times New Roman" panose="02020603050405020304" pitchFamily="18" charset="0"/>
              </a:rPr>
              <a:t>H</a:t>
            </a:r>
            <a:r>
              <a:rPr lang="zh-CN" sz="1600" b="1">
                <a:latin typeface="Calibri" panose="020F0502020204030204" charset="0"/>
                <a:ea typeface="宋体" panose="02010600030101010101" pitchFamily="2" charset="-122"/>
              </a:rPr>
              <a:t>型视电阻率定义；（</a:t>
            </a:r>
            <a:r>
              <a:rPr lang="en-US" sz="1600" b="1">
                <a:latin typeface="Calibri" panose="020F0502020204030204" charset="0"/>
                <a:ea typeface="宋体" panose="02010600030101010101" pitchFamily="2" charset="-122"/>
                <a:cs typeface="Times New Roman" panose="02020603050405020304" pitchFamily="18" charset="0"/>
              </a:rPr>
              <a:t>b</a:t>
            </a:r>
            <a:r>
              <a:rPr lang="zh-CN" sz="1600" b="1">
                <a:latin typeface="Calibri" panose="020F0502020204030204" charset="0"/>
                <a:ea typeface="宋体" panose="02010600030101010101" pitchFamily="2" charset="-122"/>
              </a:rPr>
              <a:t>）</a:t>
            </a:r>
            <a:r>
              <a:rPr lang="en-US" sz="1600" b="1">
                <a:latin typeface="Calibri" panose="020F0502020204030204" charset="0"/>
                <a:ea typeface="宋体" panose="02010600030101010101" pitchFamily="2" charset="-122"/>
                <a:cs typeface="Times New Roman" panose="02020603050405020304" pitchFamily="18" charset="0"/>
              </a:rPr>
              <a:t>K</a:t>
            </a:r>
            <a:r>
              <a:rPr lang="zh-CN" sz="1600" b="1">
                <a:latin typeface="Calibri" panose="020F0502020204030204" charset="0"/>
                <a:ea typeface="宋体" panose="02010600030101010101" pitchFamily="2" charset="-122"/>
              </a:rPr>
              <a:t>型视电阻率定义</a:t>
            </a:r>
            <a:endParaRPr lang="zh-CN" altLang="en-US" sz="1600"/>
          </a:p>
        </p:txBody>
      </p:sp>
      <p:cxnSp>
        <p:nvCxnSpPr>
          <p:cNvPr id="5" name="直接连接符 4"/>
          <p:cNvCxnSpPr/>
          <p:nvPr/>
        </p:nvCxnSpPr>
        <p:spPr>
          <a:xfrm>
            <a:off x="4643755" y="1102995"/>
            <a:ext cx="11430" cy="5727065"/>
          </a:xfrm>
          <a:prstGeom prst="line">
            <a:avLst/>
          </a:prstGeom>
          <a:ln w="254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304800" y="519791"/>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4.6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伪随机波</a:t>
            </a:r>
            <a:r>
              <a:rPr lang="zh-CN" altLang="en-US" sz="2600" b="1" dirty="0">
                <a:solidFill>
                  <a:srgbClr val="C00000"/>
                </a:solidFill>
                <a:latin typeface="微软雅黑" panose="020B0503020204020204" pitchFamily="34" charset="-122"/>
                <a:ea typeface="微软雅黑" panose="020B0503020204020204" pitchFamily="34" charset="-122"/>
                <a:sym typeface="+mn-ea"/>
              </a:rPr>
              <a:t>视电阻率定义</a:t>
            </a:r>
            <a:endParaRPr lang="zh-CN" altLang="en-US" sz="2600" b="1" dirty="0">
              <a:solidFill>
                <a:srgbClr val="C00000"/>
              </a:solidFill>
              <a:latin typeface="微软雅黑" panose="020B0503020204020204" pitchFamily="34" charset="-122"/>
              <a:ea typeface="微软雅黑" panose="020B0503020204020204"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17" name="直接连接符 16"/>
          <p:cNvCxnSpPr/>
          <p:nvPr/>
        </p:nvCxnSpPr>
        <p:spPr>
          <a:xfrm>
            <a:off x="-13212" y="3982338"/>
            <a:ext cx="915721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71" name="图片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52" y="1268730"/>
            <a:ext cx="2345055" cy="2252980"/>
          </a:xfrm>
          <a:prstGeom prst="rect">
            <a:avLst/>
          </a:prstGeom>
        </p:spPr>
      </p:pic>
      <p:pic>
        <p:nvPicPr>
          <p:cNvPr id="72" name="图片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1403" y="1352550"/>
            <a:ext cx="2520000" cy="2169439"/>
          </a:xfrm>
          <a:prstGeom prst="rect">
            <a:avLst/>
          </a:prstGeom>
        </p:spPr>
      </p:pic>
      <p:sp>
        <p:nvSpPr>
          <p:cNvPr id="104" name="文本框 103"/>
          <p:cNvSpPr txBox="1"/>
          <p:nvPr/>
        </p:nvSpPr>
        <p:spPr>
          <a:xfrm>
            <a:off x="-113030" y="3521710"/>
            <a:ext cx="5080000" cy="337185"/>
          </a:xfrm>
          <a:prstGeom prst="rect">
            <a:avLst/>
          </a:prstGeom>
          <a:noFill/>
          <a:ln w="9525">
            <a:noFill/>
          </a:ln>
        </p:spPr>
        <p:txBody>
          <a:bodyPr>
            <a:spAutoFit/>
          </a:bodyPr>
          <a:p>
            <a:pPr indent="0" algn="ctr"/>
            <a:r>
              <a:rPr lang="zh-CN" sz="1600" b="1">
                <a:latin typeface="Calibri" panose="020F0502020204030204" charset="0"/>
                <a:ea typeface="宋体" panose="02010600030101010101" pitchFamily="2" charset="-122"/>
              </a:rPr>
              <a:t>（</a:t>
            </a:r>
            <a:r>
              <a:rPr lang="en-US" sz="1600" b="1">
                <a:latin typeface="Calibri" panose="020F0502020204030204" charset="0"/>
                <a:ea typeface="宋体" panose="02010600030101010101" pitchFamily="2" charset="-122"/>
                <a:cs typeface="Times New Roman" panose="02020603050405020304" pitchFamily="18" charset="0"/>
              </a:rPr>
              <a:t>a</a:t>
            </a:r>
            <a:r>
              <a:rPr lang="zh-CN" sz="1600" b="1">
                <a:latin typeface="Calibri" panose="020F0502020204030204" charset="0"/>
                <a:ea typeface="宋体" panose="02010600030101010101" pitchFamily="2" charset="-122"/>
              </a:rPr>
              <a:t>）伪随机二进制码；（</a:t>
            </a:r>
            <a:r>
              <a:rPr lang="en-US" sz="1600" b="1">
                <a:latin typeface="Calibri" panose="020F0502020204030204" charset="0"/>
                <a:ea typeface="宋体" panose="02010600030101010101" pitchFamily="2" charset="-122"/>
                <a:cs typeface="Times New Roman" panose="02020603050405020304" pitchFamily="18" charset="0"/>
              </a:rPr>
              <a:t>b</a:t>
            </a:r>
            <a:r>
              <a:rPr lang="zh-CN" sz="1600" b="1">
                <a:latin typeface="Calibri" panose="020F0502020204030204" charset="0"/>
                <a:ea typeface="宋体" panose="02010600030101010101" pitchFamily="2" charset="-122"/>
              </a:rPr>
              <a:t>）伪随机纯二次场响应</a:t>
            </a:r>
            <a:endParaRPr lang="zh-CN" altLang="en-US" sz="1600"/>
          </a:p>
        </p:txBody>
      </p:sp>
      <p:pic>
        <p:nvPicPr>
          <p:cNvPr id="61" name="图片 61" descr="hh"/>
          <p:cNvPicPr>
            <a:picLocks noChangeAspect="1"/>
          </p:cNvPicPr>
          <p:nvPr/>
        </p:nvPicPr>
        <p:blipFill>
          <a:blip r:embed="rId4"/>
          <a:stretch>
            <a:fillRect/>
          </a:stretch>
        </p:blipFill>
        <p:spPr>
          <a:xfrm>
            <a:off x="0" y="4044950"/>
            <a:ext cx="2448000" cy="2225625"/>
          </a:xfrm>
          <a:prstGeom prst="rect">
            <a:avLst/>
          </a:prstGeom>
        </p:spPr>
      </p:pic>
      <p:pic>
        <p:nvPicPr>
          <p:cNvPr id="68" name="图片 68" descr="k"/>
          <p:cNvPicPr>
            <a:picLocks noChangeAspect="1"/>
          </p:cNvPicPr>
          <p:nvPr/>
        </p:nvPicPr>
        <p:blipFill>
          <a:blip r:embed="rId5"/>
          <a:stretch>
            <a:fillRect/>
          </a:stretch>
        </p:blipFill>
        <p:spPr>
          <a:xfrm>
            <a:off x="6696075" y="4045268"/>
            <a:ext cx="2448000" cy="2295154"/>
          </a:xfrm>
          <a:prstGeom prst="rect">
            <a:avLst/>
          </a:prstGeom>
        </p:spPr>
      </p:pic>
      <p:pic>
        <p:nvPicPr>
          <p:cNvPr id="67" name="图片 67" descr="H"/>
          <p:cNvPicPr>
            <a:picLocks noChangeAspect="1"/>
          </p:cNvPicPr>
          <p:nvPr/>
        </p:nvPicPr>
        <p:blipFill>
          <a:blip r:embed="rId6"/>
          <a:stretch>
            <a:fillRect/>
          </a:stretch>
        </p:blipFill>
        <p:spPr>
          <a:xfrm>
            <a:off x="4481195" y="4045585"/>
            <a:ext cx="2448000" cy="2224820"/>
          </a:xfrm>
          <a:prstGeom prst="rect">
            <a:avLst/>
          </a:prstGeom>
        </p:spPr>
      </p:pic>
      <p:pic>
        <p:nvPicPr>
          <p:cNvPr id="66" name="图片 66" descr="pp"/>
          <p:cNvPicPr>
            <a:picLocks noChangeAspect="1"/>
          </p:cNvPicPr>
          <p:nvPr/>
        </p:nvPicPr>
        <p:blipFill>
          <a:blip r:embed="rId7"/>
          <a:stretch>
            <a:fillRect/>
          </a:stretch>
        </p:blipFill>
        <p:spPr>
          <a:xfrm>
            <a:off x="2234248" y="4045585"/>
            <a:ext cx="2448000" cy="2294962"/>
          </a:xfrm>
          <a:prstGeom prst="rect">
            <a:avLst/>
          </a:prstGeom>
        </p:spPr>
      </p:pic>
      <p:sp>
        <p:nvSpPr>
          <p:cNvPr id="6" name="文本框 5"/>
          <p:cNvSpPr txBox="1"/>
          <p:nvPr/>
        </p:nvSpPr>
        <p:spPr>
          <a:xfrm>
            <a:off x="1255395" y="6270625"/>
            <a:ext cx="6717665" cy="583565"/>
          </a:xfrm>
          <a:prstGeom prst="rect">
            <a:avLst/>
          </a:prstGeom>
          <a:noFill/>
          <a:ln w="9525">
            <a:noFill/>
          </a:ln>
        </p:spPr>
        <p:txBody>
          <a:bodyPr wrap="square">
            <a:spAutoFit/>
          </a:bodyPr>
          <a:p>
            <a:pPr indent="0" algn="ctr"/>
            <a:r>
              <a:rPr lang="zh-CN" sz="1600" b="1">
                <a:latin typeface="Calibri" panose="020F0502020204030204" charset="0"/>
                <a:ea typeface="宋体" panose="02010600030101010101" pitchFamily="2" charset="-122"/>
              </a:rPr>
              <a:t>（</a:t>
            </a:r>
            <a:r>
              <a:rPr lang="en-US" sz="1600" b="1">
                <a:latin typeface="Calibri" panose="020F0502020204030204" charset="0"/>
                <a:ea typeface="宋体" panose="02010600030101010101" pitchFamily="2" charset="-122"/>
                <a:cs typeface="Times New Roman" panose="02020603050405020304" pitchFamily="18" charset="0"/>
              </a:rPr>
              <a:t>a</a:t>
            </a:r>
            <a:r>
              <a:rPr lang="zh-CN" sz="1600" b="1">
                <a:latin typeface="Calibri" panose="020F0502020204030204" charset="0"/>
                <a:ea typeface="宋体" panose="02010600030101010101" pitchFamily="2" charset="-122"/>
              </a:rPr>
              <a:t>）</a:t>
            </a:r>
            <a:r>
              <a:rPr lang="en-US" sz="1600" b="1">
                <a:latin typeface="Calibri" panose="020F0502020204030204" charset="0"/>
                <a:ea typeface="宋体" panose="02010600030101010101" pitchFamily="2" charset="-122"/>
                <a:cs typeface="Times New Roman" panose="02020603050405020304" pitchFamily="18" charset="0"/>
              </a:rPr>
              <a:t>H</a:t>
            </a:r>
            <a:r>
              <a:rPr lang="zh-CN" sz="1600" b="1">
                <a:latin typeface="Calibri" panose="020F0502020204030204" charset="0"/>
                <a:ea typeface="宋体" panose="02010600030101010101" pitchFamily="2" charset="-122"/>
              </a:rPr>
              <a:t>型中间层厚度变化；（</a:t>
            </a:r>
            <a:r>
              <a:rPr lang="en-US" sz="1600" b="1">
                <a:latin typeface="Calibri" panose="020F0502020204030204" charset="0"/>
                <a:ea typeface="宋体" panose="02010600030101010101" pitchFamily="2" charset="-122"/>
                <a:cs typeface="Times New Roman" panose="02020603050405020304" pitchFamily="18" charset="0"/>
              </a:rPr>
              <a:t>b</a:t>
            </a:r>
            <a:r>
              <a:rPr lang="zh-CN" sz="1600" b="1">
                <a:latin typeface="Calibri" panose="020F0502020204030204" charset="0"/>
                <a:ea typeface="宋体" panose="02010600030101010101" pitchFamily="2" charset="-122"/>
              </a:rPr>
              <a:t>）</a:t>
            </a:r>
            <a:r>
              <a:rPr lang="en-US" sz="1600" b="1">
                <a:latin typeface="Calibri" panose="020F0502020204030204" charset="0"/>
                <a:ea typeface="宋体" panose="02010600030101010101" pitchFamily="2" charset="-122"/>
                <a:cs typeface="Times New Roman" panose="02020603050405020304" pitchFamily="18" charset="0"/>
              </a:rPr>
              <a:t>K</a:t>
            </a:r>
            <a:r>
              <a:rPr lang="zh-CN" sz="1600" b="1">
                <a:latin typeface="Calibri" panose="020F0502020204030204" charset="0"/>
                <a:ea typeface="宋体" panose="02010600030101010101" pitchFamily="2" charset="-122"/>
              </a:rPr>
              <a:t>型中间层厚度变化；（</a:t>
            </a:r>
            <a:r>
              <a:rPr lang="en-US" sz="1600" b="1">
                <a:latin typeface="Calibri" panose="020F0502020204030204" charset="0"/>
                <a:ea typeface="宋体" panose="02010600030101010101" pitchFamily="2" charset="-122"/>
              </a:rPr>
              <a:t>c</a:t>
            </a:r>
            <a:r>
              <a:rPr lang="zh-CN" sz="1600" b="1">
                <a:latin typeface="Calibri" panose="020F0502020204030204" charset="0"/>
                <a:ea typeface="宋体" panose="02010600030101010101" pitchFamily="2" charset="-122"/>
              </a:rPr>
              <a:t>）</a:t>
            </a:r>
            <a:r>
              <a:rPr lang="en-US" sz="1600" b="1">
                <a:latin typeface="Calibri" panose="020F0502020204030204" charset="0"/>
                <a:ea typeface="宋体" panose="02010600030101010101" pitchFamily="2" charset="-122"/>
              </a:rPr>
              <a:t>H</a:t>
            </a:r>
            <a:r>
              <a:rPr lang="zh-CN" sz="1600" b="1">
                <a:latin typeface="Calibri" panose="020F0502020204030204" charset="0"/>
                <a:ea typeface="宋体" panose="02010600030101010101" pitchFamily="2" charset="-122"/>
              </a:rPr>
              <a:t>型中间层电阻率变化；（</a:t>
            </a:r>
            <a:r>
              <a:rPr lang="en-US" sz="1600" b="1">
                <a:latin typeface="Calibri" panose="020F0502020204030204" charset="0"/>
                <a:ea typeface="宋体" panose="02010600030101010101" pitchFamily="2" charset="-122"/>
              </a:rPr>
              <a:t>d</a:t>
            </a:r>
            <a:r>
              <a:rPr lang="zh-CN" sz="1600" b="1">
                <a:latin typeface="Calibri" panose="020F0502020204030204" charset="0"/>
                <a:ea typeface="宋体" panose="02010600030101010101" pitchFamily="2" charset="-122"/>
              </a:rPr>
              <a:t>）</a:t>
            </a:r>
            <a:r>
              <a:rPr lang="en-US" sz="1600" b="1">
                <a:latin typeface="Calibri" panose="020F0502020204030204" charset="0"/>
                <a:ea typeface="宋体" panose="02010600030101010101" pitchFamily="2" charset="-122"/>
              </a:rPr>
              <a:t>H</a:t>
            </a:r>
            <a:r>
              <a:rPr lang="zh-CN" sz="1600" b="1">
                <a:latin typeface="Calibri" panose="020F0502020204030204" charset="0"/>
                <a:ea typeface="宋体" panose="02010600030101010101" pitchFamily="2" charset="-122"/>
              </a:rPr>
              <a:t>型中间层电阻率变化</a:t>
            </a:r>
            <a:endParaRPr lang="zh-CN" altLang="en-US" sz="1600"/>
          </a:p>
        </p:txBody>
      </p:sp>
      <p:pic>
        <p:nvPicPr>
          <p:cNvPr id="78850" name="图片 227" descr="CRP-B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8962" y="1195316"/>
            <a:ext cx="2520000" cy="24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箭头 11"/>
          <p:cNvSpPr/>
          <p:nvPr/>
        </p:nvSpPr>
        <p:spPr>
          <a:xfrm>
            <a:off x="4937760" y="2544445"/>
            <a:ext cx="1256030" cy="26479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3" name="对象 12">
            <a:hlinkClick r:id="" action="ppaction://ole?verb="/>
          </p:cNvPr>
          <p:cNvGraphicFramePr>
            <a:graphicFrameLocks noChangeAspect="1"/>
          </p:cNvGraphicFramePr>
          <p:nvPr/>
        </p:nvGraphicFramePr>
        <p:xfrm>
          <a:off x="4114800" y="3314700"/>
          <a:ext cx="914400" cy="228600"/>
        </p:xfrm>
        <a:graphic>
          <a:graphicData uri="http://schemas.openxmlformats.org/presentationml/2006/ole">
            <mc:AlternateContent xmlns:mc="http://schemas.openxmlformats.org/markup-compatibility/2006">
              <mc:Choice xmlns:v="urn:schemas-microsoft-com:vml" Requires="v">
                <p:oleObj spid="_x0000_s3073" name="" r:id="rId9" imgW="914400" imgH="228600" progId="Equation.KSEE3">
                  <p:embed/>
                </p:oleObj>
              </mc:Choice>
              <mc:Fallback>
                <p:oleObj name="" r:id="rId9" imgW="914400" imgH="228600" progId="Equation.KSEE3">
                  <p:embed/>
                  <p:pic>
                    <p:nvPicPr>
                      <p:cNvPr id="0" name="图片 3072"/>
                      <p:cNvPicPr/>
                      <p:nvPr/>
                    </p:nvPicPr>
                    <p:blipFill>
                      <a:blip r:embed="rId10"/>
                      <a:stretch>
                        <a:fillRect/>
                      </a:stretch>
                    </p:blipFill>
                    <p:spPr>
                      <a:xfrm>
                        <a:off x="4114800" y="3314700"/>
                        <a:ext cx="914400" cy="228600"/>
                      </a:xfrm>
                      <a:prstGeom prst="rect">
                        <a:avLst/>
                      </a:prstGeom>
                    </p:spPr>
                  </p:pic>
                </p:oleObj>
              </mc:Fallback>
            </mc:AlternateContent>
          </a:graphicData>
        </a:graphic>
      </p:graphicFrame>
      <p:sp>
        <p:nvSpPr>
          <p:cNvPr id="14" name="文本框 13"/>
          <p:cNvSpPr txBox="1"/>
          <p:nvPr/>
        </p:nvSpPr>
        <p:spPr>
          <a:xfrm>
            <a:off x="4852670" y="1345565"/>
            <a:ext cx="1422400" cy="1198880"/>
          </a:xfrm>
          <a:prstGeom prst="rect">
            <a:avLst/>
          </a:prstGeom>
          <a:noFill/>
        </p:spPr>
        <p:txBody>
          <a:bodyPr wrap="square" rtlCol="0">
            <a:spAutoFit/>
          </a:bodyPr>
          <a:p>
            <a:r>
              <a:rPr lang="zh-CN" altLang="en-US" b="1">
                <a:solidFill>
                  <a:srgbClr val="2A0EFA"/>
                </a:solidFill>
              </a:rPr>
              <a:t>利用泛函进行</a:t>
            </a:r>
            <a:r>
              <a:rPr lang="zh-CN" altLang="en-US" b="1">
                <a:solidFill>
                  <a:srgbClr val="2A0EFA"/>
                </a:solidFill>
              </a:rPr>
              <a:t>反褶积计算提取阶跃波响应</a:t>
            </a:r>
            <a:endParaRPr lang="zh-CN" altLang="en-US" b="1">
              <a:solidFill>
                <a:srgbClr val="2A0EFA"/>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240633" y="503103"/>
            <a:ext cx="5386388" cy="521970"/>
          </a:xfrm>
          <a:prstGeom prst="rect">
            <a:avLst/>
          </a:prstGeom>
        </p:spPr>
        <p:txBody>
          <a:bodyPr wrap="squar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5.1 </a:t>
            </a:r>
            <a:r>
              <a:rPr lang="zh-CN" altLang="en-US" sz="2800" b="1" dirty="0">
                <a:solidFill>
                  <a:srgbClr val="C00000"/>
                </a:solidFill>
                <a:latin typeface="微软雅黑" panose="020B0503020204020204" pitchFamily="34" charset="-122"/>
                <a:ea typeface="微软雅黑" panose="020B0503020204020204" pitchFamily="34" charset="-122"/>
              </a:rPr>
              <a:t>三维模型</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pic>
        <p:nvPicPr>
          <p:cNvPr id="73" name="图片 73" descr="图片包含 屏幕截图&#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665" y="2455545"/>
            <a:ext cx="4555490" cy="2734310"/>
          </a:xfrm>
          <a:prstGeom prst="rect">
            <a:avLst/>
          </a:prstGeom>
        </p:spPr>
      </p:pic>
      <p:pic>
        <p:nvPicPr>
          <p:cNvPr id="8" name="图片 1"/>
          <p:cNvPicPr>
            <a:picLocks noChangeAspect="1"/>
          </p:cNvPicPr>
          <p:nvPr/>
        </p:nvPicPr>
        <p:blipFill>
          <a:blip r:embed="rId3"/>
          <a:srcRect l="22832" r="22688"/>
          <a:stretch>
            <a:fillRect/>
          </a:stretch>
        </p:blipFill>
        <p:spPr>
          <a:xfrm>
            <a:off x="5828030" y="2359660"/>
            <a:ext cx="2872740" cy="3070860"/>
          </a:xfrm>
          <a:prstGeom prst="rect">
            <a:avLst/>
          </a:prstGeom>
          <a:noFill/>
          <a:ln>
            <a:noFill/>
          </a:ln>
        </p:spPr>
      </p:pic>
      <p:sp>
        <p:nvSpPr>
          <p:cNvPr id="104" name="文本框 103"/>
          <p:cNvSpPr txBox="1"/>
          <p:nvPr/>
        </p:nvSpPr>
        <p:spPr>
          <a:xfrm>
            <a:off x="741680" y="5530215"/>
            <a:ext cx="3281680" cy="368300"/>
          </a:xfrm>
          <a:prstGeom prst="rect">
            <a:avLst/>
          </a:prstGeom>
          <a:noFill/>
          <a:ln w="9525">
            <a:noFill/>
          </a:ln>
        </p:spPr>
        <p:txBody>
          <a:bodyPr wrap="square">
            <a:spAutoFit/>
          </a:bodyPr>
          <a:p>
            <a:pPr indent="0" algn="ctr"/>
            <a:r>
              <a:rPr lang="zh-CN" b="1">
                <a:latin typeface="Calibri" panose="020F0502020204030204" charset="0"/>
                <a:ea typeface="宋体" panose="02010600030101010101" pitchFamily="2" charset="-122"/>
              </a:rPr>
              <a:t>三维模型示意图</a:t>
            </a:r>
            <a:endParaRPr lang="zh-CN" altLang="en-US" b="1">
              <a:latin typeface="Calibri" panose="020F0502020204030204" charset="0"/>
              <a:ea typeface="宋体" panose="02010600030101010101" pitchFamily="2" charset="-122"/>
            </a:endParaRPr>
          </a:p>
        </p:txBody>
      </p:sp>
      <p:sp>
        <p:nvSpPr>
          <p:cNvPr id="9" name="文本框 8"/>
          <p:cNvSpPr txBox="1"/>
          <p:nvPr/>
        </p:nvSpPr>
        <p:spPr>
          <a:xfrm>
            <a:off x="5342255" y="5530215"/>
            <a:ext cx="3281680" cy="368300"/>
          </a:xfrm>
          <a:prstGeom prst="rect">
            <a:avLst/>
          </a:prstGeom>
          <a:noFill/>
          <a:ln w="9525">
            <a:noFill/>
          </a:ln>
        </p:spPr>
        <p:txBody>
          <a:bodyPr wrap="square">
            <a:spAutoFit/>
          </a:bodyPr>
          <a:p>
            <a:pPr indent="0" algn="ctr"/>
            <a:r>
              <a:rPr lang="zh-CN" b="1">
                <a:latin typeface="Calibri" panose="020F0502020204030204" charset="0"/>
                <a:ea typeface="宋体" panose="02010600030101010101" pitchFamily="2" charset="-122"/>
              </a:rPr>
              <a:t>三维模型剖分图</a:t>
            </a:r>
            <a:endParaRPr lang="zh-CN" altLang="en-US" b="1">
              <a:latin typeface="Calibri" panose="020F0502020204030204" charset="0"/>
              <a:ea typeface="宋体" panose="02010600030101010101" pitchFamily="2" charset="-122"/>
            </a:endParaRPr>
          </a:p>
        </p:txBody>
      </p:sp>
      <p:sp>
        <p:nvSpPr>
          <p:cNvPr id="10" name="文本框 9"/>
          <p:cNvSpPr txBox="1"/>
          <p:nvPr/>
        </p:nvSpPr>
        <p:spPr>
          <a:xfrm>
            <a:off x="741680" y="1393825"/>
            <a:ext cx="5080000" cy="460375"/>
          </a:xfrm>
          <a:prstGeom prst="rect">
            <a:avLst/>
          </a:prstGeom>
          <a:noFill/>
          <a:ln w="9525">
            <a:noFill/>
          </a:ln>
        </p:spPr>
        <p:txBody>
          <a:bodyPr>
            <a:spAutoFit/>
          </a:bodyPr>
          <a:p>
            <a:pPr indent="0"/>
            <a:r>
              <a:rPr lang="zh-CN" sz="2400" b="1">
                <a:solidFill>
                  <a:srgbClr val="2A0EFA"/>
                </a:solidFill>
                <a:ea typeface="宋体" panose="02010600030101010101" pitchFamily="2" charset="-122"/>
              </a:rPr>
              <a:t>三维模型及参数说明</a:t>
            </a:r>
            <a:endParaRPr lang="zh-CN" altLang="en-US" sz="2400" b="1">
              <a:solidFill>
                <a:srgbClr val="2A0EFA"/>
              </a:solidFill>
              <a:ea typeface="宋体" panose="02010600030101010101" pitchFamily="2" charset="-122"/>
            </a:endParaRPr>
          </a:p>
        </p:txBody>
      </p:sp>
      <p:sp>
        <p:nvSpPr>
          <p:cNvPr id="11" name="星形: 四角 35"/>
          <p:cNvSpPr/>
          <p:nvPr/>
        </p:nvSpPr>
        <p:spPr>
          <a:xfrm>
            <a:off x="321310" y="1434465"/>
            <a:ext cx="420370" cy="37846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458788" y="398463"/>
            <a:ext cx="55451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kumimoji="0" lang="en-US" altLang="zh-CN" sz="3200" b="1" dirty="0">
                <a:solidFill>
                  <a:srgbClr val="C00000"/>
                </a:solidFill>
                <a:latin typeface="微软雅黑" panose="020B0503020204020204" pitchFamily="34" charset="-122"/>
                <a:ea typeface="微软雅黑" panose="020B0503020204020204" pitchFamily="34" charset="-122"/>
              </a:rPr>
              <a:t>1.1</a:t>
            </a:r>
            <a:r>
              <a:rPr kumimoji="0" lang="zh-CN" altLang="en-US" sz="3200" b="1" dirty="0">
                <a:solidFill>
                  <a:srgbClr val="C00000"/>
                </a:solidFill>
                <a:latin typeface="微软雅黑" panose="020B0503020204020204" pitchFamily="34" charset="-122"/>
                <a:ea typeface="微软雅黑" panose="020B0503020204020204" pitchFamily="34" charset="-122"/>
              </a:rPr>
              <a:t>选题背景及研究意义</a:t>
            </a:r>
            <a:endParaRPr kumimoji="0" lang="zh-CN" altLang="en-US" sz="3200" b="1" dirty="0">
              <a:solidFill>
                <a:srgbClr val="C00000"/>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0" y="1103267"/>
            <a:ext cx="9159665" cy="5754733"/>
            <a:chOff x="0" y="1103267"/>
            <a:chExt cx="9159665" cy="5754733"/>
          </a:xfrm>
        </p:grpSpPr>
        <p:pic>
          <p:nvPicPr>
            <p:cNvPr id="7" name="图片 6"/>
            <p:cNvPicPr preferRelativeResize="0"/>
            <p:nvPr/>
          </p:nvPicPr>
          <p:blipFill>
            <a:blip r:embed="rId2" cstate="print">
              <a:extLst>
                <a:ext uri="{28A0092B-C50C-407E-A947-70E740481C1C}">
                  <a14:useLocalDpi xmlns:a14="http://schemas.microsoft.com/office/drawing/2010/main" val="0"/>
                </a:ext>
              </a:extLst>
            </a:blip>
            <a:stretch>
              <a:fillRect/>
            </a:stretch>
          </p:blipFill>
          <p:spPr>
            <a:xfrm>
              <a:off x="0" y="3906000"/>
              <a:ext cx="4752000" cy="2952000"/>
            </a:xfrm>
            <a:prstGeom prst="rect">
              <a:avLst/>
            </a:prstGeom>
          </p:spPr>
        </p:pic>
        <p:pic>
          <p:nvPicPr>
            <p:cNvPr id="10" name="图片 9" descr="图片包含 户外, 山, 天空, 水&#10;&#10;已生成极高可信度的说明"/>
            <p:cNvPicPr preferRelativeResize="0"/>
            <p:nvPr/>
          </p:nvPicPr>
          <p:blipFill>
            <a:blip r:embed="rId3">
              <a:extLst>
                <a:ext uri="{28A0092B-C50C-407E-A947-70E740481C1C}">
                  <a14:useLocalDpi xmlns:a14="http://schemas.microsoft.com/office/drawing/2010/main" val="0"/>
                </a:ext>
              </a:extLst>
            </a:blip>
            <a:stretch>
              <a:fillRect/>
            </a:stretch>
          </p:blipFill>
          <p:spPr>
            <a:xfrm>
              <a:off x="4752000" y="3906000"/>
              <a:ext cx="4392000" cy="2952000"/>
            </a:xfrm>
            <a:prstGeom prst="rect">
              <a:avLst/>
            </a:prstGeom>
          </p:spPr>
        </p:pic>
        <p:pic>
          <p:nvPicPr>
            <p:cNvPr id="14" name="图片 13" descr="图片包含 户外, 天空, 水, 放飞&#10;&#10;已生成极高可信度的说明"/>
            <p:cNvPicPr preferRelativeResize="0"/>
            <p:nvPr/>
          </p:nvPicPr>
          <p:blipFill>
            <a:blip r:embed="rId4">
              <a:extLst>
                <a:ext uri="{28A0092B-C50C-407E-A947-70E740481C1C}">
                  <a14:useLocalDpi xmlns:a14="http://schemas.microsoft.com/office/drawing/2010/main" val="0"/>
                </a:ext>
              </a:extLst>
            </a:blip>
            <a:stretch>
              <a:fillRect/>
            </a:stretch>
          </p:blipFill>
          <p:spPr>
            <a:xfrm>
              <a:off x="4752000" y="1103267"/>
              <a:ext cx="4392000" cy="2859098"/>
            </a:xfrm>
            <a:prstGeom prst="rect">
              <a:avLst/>
            </a:prstGeom>
          </p:spPr>
        </p:pic>
        <p:pic>
          <p:nvPicPr>
            <p:cNvPr id="39" name="图片 38" descr="图片包含 水, 户外, 船, 钓鱼&#10;&#10;已生成极高可信度的说明"/>
            <p:cNvPicPr preferRelativeResize="0"/>
            <p:nvPr/>
          </p:nvPicPr>
          <p:blipFill>
            <a:blip r:embed="rId5">
              <a:extLst>
                <a:ext uri="{28A0092B-C50C-407E-A947-70E740481C1C}">
                  <a14:useLocalDpi xmlns:a14="http://schemas.microsoft.com/office/drawing/2010/main" val="0"/>
                </a:ext>
              </a:extLst>
            </a:blip>
            <a:stretch>
              <a:fillRect/>
            </a:stretch>
          </p:blipFill>
          <p:spPr>
            <a:xfrm>
              <a:off x="1" y="1136341"/>
              <a:ext cx="4736334" cy="2843825"/>
            </a:xfrm>
            <a:prstGeom prst="rect">
              <a:avLst/>
            </a:prstGeom>
          </p:spPr>
        </p:pic>
        <p:sp>
          <p:nvSpPr>
            <p:cNvPr id="40" name="文本框 39"/>
            <p:cNvSpPr txBox="1"/>
            <p:nvPr/>
          </p:nvSpPr>
          <p:spPr>
            <a:xfrm>
              <a:off x="0" y="3613212"/>
              <a:ext cx="9159665" cy="11988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sz="2400" dirty="0"/>
                <a:t>航空瞬变电磁法是极具发展前景的方法，它具有很</a:t>
              </a:r>
              <a:r>
                <a:rPr lang="zh-CN" altLang="en-US" sz="2400" dirty="0"/>
                <a:t>大的勘探深度，</a:t>
              </a:r>
              <a:endParaRPr lang="zh-CN" altLang="en-US" sz="2400" dirty="0"/>
            </a:p>
            <a:p>
              <a:r>
                <a:rPr lang="zh-CN" altLang="en-US" sz="2400" dirty="0"/>
                <a:t>接收信号中包含更加丰富的地下电性信息，非常适于在高山、湖泊、沼泽、沙漠、森林等难以开展地面工作的地区进行高精度电磁勘探。</a:t>
              </a:r>
              <a:endParaRPr lang="zh-CN" altLang="en-US" sz="2400"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8" descr="图片包含 屏幕截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04123" y="4860608"/>
            <a:ext cx="3780000" cy="2005269"/>
          </a:xfrm>
          <a:prstGeom prst="rect">
            <a:avLst/>
          </a:prstGeom>
        </p:spPr>
      </p:pic>
      <p:cxnSp>
        <p:nvCxnSpPr>
          <p:cNvPr id="2" name="直接连接符 1"/>
          <p:cNvCxnSpPr/>
          <p:nvPr/>
        </p:nvCxnSpPr>
        <p:spPr>
          <a:xfrm>
            <a:off x="5367162" y="1057427"/>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240633" y="553537"/>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a:solidFill>
                  <a:srgbClr val="C00000"/>
                </a:solidFill>
                <a:latin typeface="微软雅黑" panose="020B0503020204020204" pitchFamily="34" charset="-122"/>
                <a:ea typeface="微软雅黑" panose="020B0503020204020204" pitchFamily="34" charset="-122"/>
                <a:sym typeface="+mn-ea"/>
              </a:rPr>
              <a:t>5.2 </a:t>
            </a:r>
            <a:r>
              <a:rPr lang="zh-CN" altLang="en-US" sz="2800" b="1" dirty="0">
                <a:solidFill>
                  <a:srgbClr val="C00000"/>
                </a:solidFill>
                <a:latin typeface="微软雅黑" panose="020B0503020204020204" pitchFamily="34" charset="-122"/>
                <a:ea typeface="微软雅黑" panose="020B0503020204020204" pitchFamily="34" charset="-122"/>
                <a:sym typeface="+mn-ea"/>
              </a:rPr>
              <a:t>三维数据的视电阻率定义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4" name="图片 74" descr="图片包含 屏幕截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147445"/>
            <a:ext cx="3780000" cy="1951552"/>
          </a:xfrm>
          <a:prstGeom prst="rect">
            <a:avLst/>
          </a:prstGeom>
        </p:spPr>
      </p:pic>
      <p:pic>
        <p:nvPicPr>
          <p:cNvPr id="75" name="图片 75" descr="图片包含 屏幕截图&#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9615" y="1147445"/>
            <a:ext cx="3780000" cy="1952579"/>
          </a:xfrm>
          <a:prstGeom prst="rect">
            <a:avLst/>
          </a:prstGeom>
        </p:spPr>
      </p:pic>
      <p:pic>
        <p:nvPicPr>
          <p:cNvPr id="76" name="图片 76" descr="图片包含 屏幕截图&#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083" y="3098483"/>
            <a:ext cx="3780000" cy="1952282"/>
          </a:xfrm>
          <a:prstGeom prst="rect">
            <a:avLst/>
          </a:prstGeom>
        </p:spPr>
      </p:pic>
      <p:pic>
        <p:nvPicPr>
          <p:cNvPr id="77" name="图片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39298" y="3109278"/>
            <a:ext cx="3780000" cy="1930008"/>
          </a:xfrm>
          <a:prstGeom prst="rect">
            <a:avLst/>
          </a:prstGeom>
        </p:spPr>
      </p:pic>
      <p:sp>
        <p:nvSpPr>
          <p:cNvPr id="11" name="文本框 10"/>
          <p:cNvSpPr txBox="1"/>
          <p:nvPr/>
        </p:nvSpPr>
        <p:spPr>
          <a:xfrm>
            <a:off x="6511290" y="6257925"/>
            <a:ext cx="2125980" cy="368300"/>
          </a:xfrm>
          <a:prstGeom prst="rect">
            <a:avLst/>
          </a:prstGeom>
          <a:noFill/>
          <a:ln w="9525">
            <a:noFill/>
          </a:ln>
        </p:spPr>
        <p:txBody>
          <a:bodyPr wrap="square">
            <a:spAutoFit/>
          </a:bodyPr>
          <a:p>
            <a:pPr indent="0"/>
            <a:r>
              <a:rPr lang="zh-CN" b="1">
                <a:latin typeface="Calibri" panose="020F0502020204030204" charset="0"/>
                <a:ea typeface="宋体" panose="02010600030101010101" pitchFamily="2" charset="-122"/>
              </a:rPr>
              <a:t>伪随机</a:t>
            </a:r>
            <a:r>
              <a:rPr lang="zh-CN" b="1">
                <a:latin typeface="Calibri" panose="020F0502020204030204" charset="0"/>
                <a:ea typeface="宋体" panose="02010600030101010101" pitchFamily="2" charset="-122"/>
              </a:rPr>
              <a:t>波</a:t>
            </a:r>
            <a:endParaRPr lang="zh-CN" altLang="en-US"/>
          </a:p>
        </p:txBody>
      </p:sp>
      <p:sp>
        <p:nvSpPr>
          <p:cNvPr id="14" name="文本框 13"/>
          <p:cNvSpPr txBox="1"/>
          <p:nvPr/>
        </p:nvSpPr>
        <p:spPr>
          <a:xfrm>
            <a:off x="8383905" y="1544320"/>
            <a:ext cx="459740" cy="1310005"/>
          </a:xfrm>
          <a:prstGeom prst="rect">
            <a:avLst/>
          </a:prstGeom>
          <a:noFill/>
        </p:spPr>
        <p:txBody>
          <a:bodyPr vert="eaVert" wrap="square" rtlCol="0">
            <a:spAutoFit/>
          </a:bodyPr>
          <a:p>
            <a:r>
              <a:rPr lang="zh-CN" b="1">
                <a:latin typeface="Calibri" panose="020F0502020204030204" charset="0"/>
                <a:ea typeface="宋体" panose="02010600030101010101" pitchFamily="2" charset="-122"/>
                <a:sym typeface="+mn-ea"/>
              </a:rPr>
              <a:t>半正弦波</a:t>
            </a:r>
            <a:endParaRPr lang="zh-CN" altLang="en-US"/>
          </a:p>
        </p:txBody>
      </p:sp>
      <p:sp>
        <p:nvSpPr>
          <p:cNvPr id="15" name="文本框 14"/>
          <p:cNvSpPr txBox="1"/>
          <p:nvPr/>
        </p:nvSpPr>
        <p:spPr>
          <a:xfrm>
            <a:off x="8383905" y="3646170"/>
            <a:ext cx="459740" cy="930910"/>
          </a:xfrm>
          <a:prstGeom prst="rect">
            <a:avLst/>
          </a:prstGeom>
          <a:noFill/>
        </p:spPr>
        <p:txBody>
          <a:bodyPr vert="eaVert" wrap="square" rtlCol="0">
            <a:spAutoFit/>
          </a:bodyPr>
          <a:p>
            <a:r>
              <a:rPr lang="zh-CN" b="1">
                <a:latin typeface="Calibri" panose="020F0502020204030204" charset="0"/>
                <a:ea typeface="宋体" panose="02010600030101010101" pitchFamily="2" charset="-122"/>
                <a:sym typeface="+mn-ea"/>
              </a:rPr>
              <a:t>梯形</a:t>
            </a:r>
            <a:r>
              <a:rPr lang="zh-CN" b="1">
                <a:latin typeface="Calibri" panose="020F0502020204030204" charset="0"/>
                <a:ea typeface="宋体" panose="02010600030101010101" pitchFamily="2" charset="-122"/>
                <a:sym typeface="+mn-ea"/>
              </a:rPr>
              <a:t>波</a:t>
            </a:r>
            <a:endParaRPr lang="zh-CN" altLang="en-US"/>
          </a:p>
        </p:txBody>
      </p:sp>
      <p:sp>
        <p:nvSpPr>
          <p:cNvPr id="17" name="文本框 16"/>
          <p:cNvSpPr txBox="1"/>
          <p:nvPr/>
        </p:nvSpPr>
        <p:spPr>
          <a:xfrm>
            <a:off x="3932555" y="1715770"/>
            <a:ext cx="459740" cy="1223645"/>
          </a:xfrm>
          <a:prstGeom prst="rect">
            <a:avLst/>
          </a:prstGeom>
          <a:noFill/>
        </p:spPr>
        <p:txBody>
          <a:bodyPr vert="eaVert" wrap="square" rtlCol="0">
            <a:spAutoFit/>
          </a:bodyPr>
          <a:p>
            <a:r>
              <a:rPr lang="zh-CN" b="1">
                <a:latin typeface="Calibri" panose="020F0502020204030204" charset="0"/>
                <a:ea typeface="宋体" panose="02010600030101010101" pitchFamily="2" charset="-122"/>
                <a:sym typeface="+mn-ea"/>
              </a:rPr>
              <a:t>阶跃</a:t>
            </a:r>
            <a:r>
              <a:rPr lang="zh-CN" b="1">
                <a:latin typeface="Calibri" panose="020F0502020204030204" charset="0"/>
                <a:ea typeface="宋体" panose="02010600030101010101" pitchFamily="2" charset="-122"/>
                <a:sym typeface="+mn-ea"/>
              </a:rPr>
              <a:t>波</a:t>
            </a:r>
            <a:endParaRPr lang="zh-CN" altLang="en-US"/>
          </a:p>
        </p:txBody>
      </p:sp>
      <p:sp>
        <p:nvSpPr>
          <p:cNvPr id="19" name="文本框 18"/>
          <p:cNvSpPr txBox="1"/>
          <p:nvPr/>
        </p:nvSpPr>
        <p:spPr>
          <a:xfrm>
            <a:off x="3932555" y="3646170"/>
            <a:ext cx="459740" cy="1119505"/>
          </a:xfrm>
          <a:prstGeom prst="rect">
            <a:avLst/>
          </a:prstGeom>
          <a:noFill/>
        </p:spPr>
        <p:txBody>
          <a:bodyPr vert="eaVert" wrap="square" rtlCol="0">
            <a:spAutoFit/>
          </a:bodyPr>
          <a:p>
            <a:r>
              <a:rPr lang="zh-CN" b="1">
                <a:latin typeface="Calibri" panose="020F0502020204030204" charset="0"/>
                <a:ea typeface="宋体" panose="02010600030101010101" pitchFamily="2" charset="-122"/>
                <a:sym typeface="+mn-ea"/>
              </a:rPr>
              <a:t>三角</a:t>
            </a:r>
            <a:r>
              <a:rPr lang="zh-CN" b="1">
                <a:latin typeface="Calibri" panose="020F0502020204030204" charset="0"/>
                <a:ea typeface="宋体" panose="02010600030101010101" pitchFamily="2" charset="-122"/>
                <a:sym typeface="+mn-ea"/>
              </a:rPr>
              <a:t>波</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265764" y="425090"/>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800" b="1" dirty="0">
                <a:solidFill>
                  <a:srgbClr val="C00000"/>
                </a:solidFill>
                <a:latin typeface="微软雅黑" panose="020B0503020204020204" pitchFamily="34" charset="-122"/>
                <a:ea typeface="微软雅黑" panose="020B0503020204020204" pitchFamily="34" charset="-122"/>
              </a:rPr>
              <a:t>第六章</a:t>
            </a:r>
            <a:r>
              <a:rPr lang="en-US"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参考文献</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矩形 22"/>
          <p:cNvSpPr/>
          <p:nvPr/>
        </p:nvSpPr>
        <p:spPr>
          <a:xfrm>
            <a:off x="200025" y="1248410"/>
            <a:ext cx="8815705" cy="5426710"/>
          </a:xfrm>
          <a:prstGeom prst="rect">
            <a:avLst/>
          </a:prstGeom>
          <a:noFill/>
          <a:ln w="19050">
            <a:solidFill>
              <a:srgbClr val="2A0EF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240633" y="1360305"/>
            <a:ext cx="3070738" cy="398780"/>
          </a:xfrm>
          <a:prstGeom prst="rect">
            <a:avLst/>
          </a:prstGeom>
          <a:noFill/>
        </p:spPr>
        <p:txBody>
          <a:bodyPr wrap="square" rtlCol="0">
            <a:spAutoFit/>
          </a:bodyPr>
          <a:lstStyle/>
          <a:p>
            <a:r>
              <a:rPr lang="zh-CN" sz="2000">
                <a:solidFill>
                  <a:srgbClr val="2A0EFA"/>
                </a:solidFill>
                <a:latin typeface="Times New Roman" panose="02020603050405020304" pitchFamily="18" charset="0"/>
                <a:ea typeface="宋体" panose="02010600030101010101" pitchFamily="2" charset="-122"/>
                <a:sym typeface="+mn-ea"/>
              </a:rPr>
              <a:t>参考文献</a:t>
            </a:r>
            <a:r>
              <a:rPr lang="en-US" sz="2000">
                <a:solidFill>
                  <a:srgbClr val="2A0EFA"/>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000">
                <a:solidFill>
                  <a:srgbClr val="2A0EFA"/>
                </a:solidFill>
                <a:latin typeface="Times New Roman" panose="02020603050405020304" pitchFamily="18" charset="0"/>
                <a:ea typeface="宋体" panose="02010600030101010101" pitchFamily="2" charset="-122"/>
                <a:sym typeface="+mn-ea"/>
              </a:rPr>
              <a:t>Reference)</a:t>
            </a:r>
            <a:endParaRPr lang="en-US" altLang="en-US" sz="2000" dirty="0">
              <a:solidFill>
                <a:srgbClr val="2A0EFA"/>
              </a:solidFill>
              <a:latin typeface="Times New Roman" panose="02020603050405020304" pitchFamily="18" charset="0"/>
              <a:ea typeface="宋体" panose="02010600030101010101" pitchFamily="2" charset="-122"/>
              <a:sym typeface="+mn-ea"/>
            </a:endParaRPr>
          </a:p>
        </p:txBody>
      </p:sp>
      <p:sp>
        <p:nvSpPr>
          <p:cNvPr id="104" name="文本框 103"/>
          <p:cNvSpPr txBox="1"/>
          <p:nvPr/>
        </p:nvSpPr>
        <p:spPr>
          <a:xfrm>
            <a:off x="200025" y="1826260"/>
            <a:ext cx="8687435" cy="4831080"/>
          </a:xfrm>
          <a:prstGeom prst="rect">
            <a:avLst/>
          </a:prstGeom>
          <a:noFill/>
          <a:ln w="9525">
            <a:noFill/>
          </a:ln>
        </p:spPr>
        <p:txBody>
          <a:bodyPr wrap="square">
            <a:spAutoFit/>
          </a:bodyPr>
          <a:p>
            <a:pPr indent="0"/>
            <a:r>
              <a:rPr lang="en-US" sz="1400" b="0">
                <a:latin typeface="Times New Roman" panose="02020603050405020304" pitchFamily="18" charset="0"/>
                <a:ea typeface="宋体" panose="02010600030101010101" pitchFamily="2" charset="-122"/>
              </a:rPr>
              <a:t>[1] Liu G M. Effect of transmitter current waveform on airborne TEM response. Exploration Geophysics</a:t>
            </a:r>
            <a:r>
              <a:rPr lang="en-US" sz="1400" b="0">
                <a:latin typeface="Times New Roman" panose="02020603050405020304" pitchFamily="18" charset="0"/>
                <a:ea typeface="宋体" panose="02010600030101010101" pitchFamily="2" charset="-122"/>
                <a:cs typeface="Times New Roman" panose="02020603050405020304" pitchFamily="18" charset="0"/>
              </a:rPr>
              <a:t>,</a:t>
            </a:r>
            <a:r>
              <a:rPr lang="en-US" sz="1400" b="0">
                <a:latin typeface="Times New Roman" panose="02020603050405020304" pitchFamily="18" charset="0"/>
                <a:ea typeface="宋体" panose="02010600030101010101" pitchFamily="2" charset="-122"/>
              </a:rPr>
              <a:t>1998</a:t>
            </a:r>
            <a:r>
              <a:rPr lang="en-US" sz="1400" b="0">
                <a:latin typeface="Times New Roman" panose="02020603050405020304" pitchFamily="18" charset="0"/>
                <a:ea typeface="宋体" panose="02010600030101010101" pitchFamily="2" charset="-122"/>
                <a:cs typeface="Times New Roman" panose="02020603050405020304" pitchFamily="18" charset="0"/>
              </a:rPr>
              <a:t>,</a:t>
            </a:r>
            <a:r>
              <a:rPr lang="en-US" sz="1400" b="0">
                <a:latin typeface="Times New Roman" panose="02020603050405020304" pitchFamily="18" charset="0"/>
                <a:ea typeface="宋体" panose="02010600030101010101" pitchFamily="2" charset="-122"/>
              </a:rPr>
              <a:t>29(2):3541.</a:t>
            </a:r>
            <a:r>
              <a:rPr lang="en-US" sz="1400" b="0">
                <a:solidFill>
                  <a:srgbClr val="333333"/>
                </a:solidFill>
                <a:latin typeface="Arial" panose="020B0604020202020204" pitchFamily="34" charset="0"/>
                <a:ea typeface="宋体" panose="02010600030101010101" pitchFamily="2" charset="-122"/>
              </a:rPr>
              <a:t>[2] </a:t>
            </a:r>
            <a:r>
              <a:rPr lang="zh-CN" sz="1400" b="0">
                <a:solidFill>
                  <a:srgbClr val="333333"/>
                </a:solidFill>
                <a:ea typeface="宋体" panose="02010600030101010101" pitchFamily="2" charset="-122"/>
              </a:rPr>
              <a:t>陈曙东</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林君</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张爽</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发射电流波形对瞬变电磁响应的影响</a:t>
            </a:r>
            <a:r>
              <a:rPr lang="en-US" sz="1400" b="0">
                <a:solidFill>
                  <a:srgbClr val="333333"/>
                </a:solidFill>
                <a:latin typeface="Arial" panose="020B0604020202020204" pitchFamily="34" charset="0"/>
                <a:ea typeface="宋体" panose="02010600030101010101" pitchFamily="2" charset="-122"/>
              </a:rPr>
              <a:t>[J].</a:t>
            </a:r>
            <a:r>
              <a:rPr lang="zh-CN" sz="1400" b="0">
                <a:solidFill>
                  <a:srgbClr val="333333"/>
                </a:solidFill>
                <a:ea typeface="宋体" panose="02010600030101010101" pitchFamily="2" charset="-122"/>
              </a:rPr>
              <a:t>地球物理学报</a:t>
            </a:r>
            <a:r>
              <a:rPr lang="en-US" sz="1400" b="0">
                <a:solidFill>
                  <a:srgbClr val="333333"/>
                </a:solidFill>
                <a:latin typeface="Arial" panose="020B0604020202020204" pitchFamily="34" charset="0"/>
                <a:ea typeface="宋体" panose="02010600030101010101" pitchFamily="2" charset="-122"/>
              </a:rPr>
              <a:t>,2012,55(02):709-716.</a:t>
            </a:r>
            <a:r>
              <a:rPr lang="en-US" sz="1400" b="0">
                <a:latin typeface="Times New Roman" panose="02020603050405020304" pitchFamily="18" charset="0"/>
                <a:ea typeface="宋体" panose="02010600030101010101" pitchFamily="2" charset="-122"/>
                <a:cs typeface="Times New Roman" panose="02020603050405020304" pitchFamily="18" charset="0"/>
              </a:rPr>
              <a:t> </a:t>
            </a:r>
            <a:r>
              <a:rPr lang="en-US" sz="1400" b="0">
                <a:solidFill>
                  <a:srgbClr val="333333"/>
                </a:solidFill>
                <a:latin typeface="Arial" panose="020B0604020202020204" pitchFamily="34" charset="0"/>
                <a:ea typeface="宋体" panose="02010600030101010101" pitchFamily="2" charset="-122"/>
              </a:rPr>
              <a:t>[3] </a:t>
            </a:r>
            <a:r>
              <a:rPr lang="zh-CN" sz="1400" b="0">
                <a:solidFill>
                  <a:srgbClr val="333333"/>
                </a:solidFill>
                <a:ea typeface="宋体" panose="02010600030101010101" pitchFamily="2" charset="-122"/>
              </a:rPr>
              <a:t>殷长春</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黄威</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贲放</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时间域航空电磁系统瞬变全时响应正演模拟</a:t>
            </a:r>
            <a:r>
              <a:rPr lang="en-US" sz="1400" b="0">
                <a:solidFill>
                  <a:srgbClr val="333333"/>
                </a:solidFill>
                <a:latin typeface="Arial" panose="020B0604020202020204" pitchFamily="34" charset="0"/>
                <a:ea typeface="宋体" panose="02010600030101010101" pitchFamily="2" charset="-122"/>
              </a:rPr>
              <a:t>[J].</a:t>
            </a:r>
            <a:r>
              <a:rPr lang="zh-CN" sz="1400" b="0">
                <a:solidFill>
                  <a:srgbClr val="333333"/>
                </a:solidFill>
                <a:ea typeface="宋体" panose="02010600030101010101" pitchFamily="2" charset="-122"/>
              </a:rPr>
              <a:t>地球物理学报</a:t>
            </a:r>
            <a:r>
              <a:rPr lang="en-US" sz="1400" b="0">
                <a:solidFill>
                  <a:srgbClr val="333333"/>
                </a:solidFill>
                <a:latin typeface="Arial" panose="020B0604020202020204" pitchFamily="34" charset="0"/>
                <a:ea typeface="宋体" panose="02010600030101010101" pitchFamily="2" charset="-122"/>
              </a:rPr>
              <a:t>,2013,56(09):3153-3162.[4] </a:t>
            </a:r>
            <a:r>
              <a:rPr lang="zh-CN" sz="1400" b="0">
                <a:solidFill>
                  <a:srgbClr val="333333"/>
                </a:solidFill>
                <a:ea typeface="宋体" panose="02010600030101010101" pitchFamily="2" charset="-122"/>
              </a:rPr>
              <a:t>智庆全</a:t>
            </a:r>
            <a:r>
              <a:rPr lang="en-US" sz="1400" b="0">
                <a:solidFill>
                  <a:srgbClr val="333333"/>
                </a:solidFill>
                <a:latin typeface="Arial" panose="020B0604020202020204" pitchFamily="34" charset="0"/>
                <a:ea typeface="宋体" panose="02010600030101010101" pitchFamily="2" charset="-122"/>
              </a:rPr>
              <a:t>. MTEM</a:t>
            </a:r>
            <a:r>
              <a:rPr lang="zh-CN" sz="1400" b="0">
                <a:solidFill>
                  <a:srgbClr val="333333"/>
                </a:solidFill>
                <a:ea typeface="宋体" panose="02010600030101010101" pitchFamily="2" charset="-122"/>
              </a:rPr>
              <a:t>波场变换与偏移成像方法研究</a:t>
            </a:r>
            <a:r>
              <a:rPr lang="en-US" sz="1400" b="0">
                <a:solidFill>
                  <a:srgbClr val="333333"/>
                </a:solidFill>
                <a:latin typeface="Arial" panose="020B0604020202020204" pitchFamily="34" charset="0"/>
                <a:ea typeface="宋体" panose="02010600030101010101" pitchFamily="2" charset="-122"/>
              </a:rPr>
              <a:t>[D].</a:t>
            </a:r>
            <a:r>
              <a:rPr lang="zh-CN" sz="1400" b="0">
                <a:solidFill>
                  <a:srgbClr val="333333"/>
                </a:solidFill>
                <a:ea typeface="宋体" panose="02010600030101010101" pitchFamily="2" charset="-122"/>
              </a:rPr>
              <a:t>长安大学</a:t>
            </a:r>
            <a:r>
              <a:rPr lang="en-US" sz="1400" b="0">
                <a:solidFill>
                  <a:srgbClr val="333333"/>
                </a:solidFill>
                <a:latin typeface="Arial" panose="020B0604020202020204" pitchFamily="34" charset="0"/>
                <a:ea typeface="宋体" panose="02010600030101010101" pitchFamily="2" charset="-122"/>
              </a:rPr>
              <a:t>,2015.[5] </a:t>
            </a:r>
            <a:r>
              <a:rPr lang="zh-CN" sz="1400" b="0">
                <a:solidFill>
                  <a:srgbClr val="333333"/>
                </a:solidFill>
                <a:ea typeface="宋体" panose="02010600030101010101" pitchFamily="2" charset="-122"/>
              </a:rPr>
              <a:t>齐彦福</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殷长春</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王若</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蔡晶</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多通道瞬变电磁</a:t>
            </a:r>
            <a:r>
              <a:rPr lang="en-US" sz="1400" b="0">
                <a:solidFill>
                  <a:srgbClr val="333333"/>
                </a:solidFill>
                <a:latin typeface="Arial" panose="020B0604020202020204" pitchFamily="34" charset="0"/>
                <a:ea typeface="宋体" panose="02010600030101010101" pitchFamily="2" charset="-122"/>
              </a:rPr>
              <a:t>m</a:t>
            </a:r>
            <a:r>
              <a:rPr lang="zh-CN" sz="1400" b="0">
                <a:solidFill>
                  <a:srgbClr val="333333"/>
                </a:solidFill>
                <a:ea typeface="宋体" panose="02010600030101010101" pitchFamily="2" charset="-122"/>
              </a:rPr>
              <a:t>序列全时正演模拟与反演</a:t>
            </a:r>
            <a:r>
              <a:rPr lang="en-US" sz="1400" b="0">
                <a:solidFill>
                  <a:srgbClr val="333333"/>
                </a:solidFill>
                <a:latin typeface="Arial" panose="020B0604020202020204" pitchFamily="34" charset="0"/>
                <a:ea typeface="宋体" panose="02010600030101010101" pitchFamily="2" charset="-122"/>
              </a:rPr>
              <a:t>[J].</a:t>
            </a:r>
            <a:r>
              <a:rPr lang="zh-CN" sz="1400" b="0">
                <a:solidFill>
                  <a:srgbClr val="333333"/>
                </a:solidFill>
                <a:ea typeface="宋体" panose="02010600030101010101" pitchFamily="2" charset="-122"/>
              </a:rPr>
              <a:t>地球物理学报</a:t>
            </a:r>
            <a:r>
              <a:rPr lang="en-US" sz="1400" b="0">
                <a:solidFill>
                  <a:srgbClr val="333333"/>
                </a:solidFill>
                <a:latin typeface="Arial" panose="020B0604020202020204" pitchFamily="34" charset="0"/>
                <a:ea typeface="宋体" panose="02010600030101010101" pitchFamily="2" charset="-122"/>
              </a:rPr>
              <a:t>,2015,58(07):2566-2577.[6] </a:t>
            </a:r>
            <a:r>
              <a:rPr lang="zh-CN" sz="1400" b="0">
                <a:solidFill>
                  <a:srgbClr val="333333"/>
                </a:solidFill>
                <a:ea typeface="宋体" panose="02010600030101010101" pitchFamily="2" charset="-122"/>
              </a:rPr>
              <a:t>涂小磊</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底青云</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王亚璐</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多通道瞬变电磁有限差分正演模拟</a:t>
            </a:r>
            <a:r>
              <a:rPr lang="en-US" sz="1400" b="0">
                <a:solidFill>
                  <a:srgbClr val="333333"/>
                </a:solidFill>
                <a:latin typeface="Arial" panose="020B0604020202020204" pitchFamily="34" charset="0"/>
                <a:ea typeface="宋体" panose="02010600030101010101" pitchFamily="2" charset="-122"/>
              </a:rPr>
              <a:t>[J].</a:t>
            </a:r>
            <a:r>
              <a:rPr lang="zh-CN" sz="1400" b="0">
                <a:solidFill>
                  <a:srgbClr val="333333"/>
                </a:solidFill>
                <a:ea typeface="宋体" panose="02010600030101010101" pitchFamily="2" charset="-122"/>
              </a:rPr>
              <a:t>地球物理学进展</a:t>
            </a:r>
            <a:r>
              <a:rPr lang="en-US" sz="1400" b="0">
                <a:solidFill>
                  <a:srgbClr val="333333"/>
                </a:solidFill>
                <a:latin typeface="Arial" panose="020B0604020202020204" pitchFamily="34" charset="0"/>
                <a:ea typeface="宋体" panose="02010600030101010101" pitchFamily="2" charset="-122"/>
              </a:rPr>
              <a:t>,2015,30(05):2225-2232.[7] </a:t>
            </a:r>
            <a:r>
              <a:rPr lang="zh-CN" sz="1400" b="0">
                <a:solidFill>
                  <a:srgbClr val="333333"/>
                </a:solidFill>
                <a:ea typeface="宋体" panose="02010600030101010101" pitchFamily="2" charset="-122"/>
              </a:rPr>
              <a:t>齐彦福</a:t>
            </a:r>
            <a:r>
              <a:rPr lang="en-US" sz="1400" b="0">
                <a:solidFill>
                  <a:srgbClr val="333333"/>
                </a:solidFill>
                <a:latin typeface="Arial" panose="020B0604020202020204" pitchFamily="34" charset="0"/>
                <a:ea typeface="宋体" panose="02010600030101010101" pitchFamily="2" charset="-122"/>
              </a:rPr>
              <a:t>. </a:t>
            </a:r>
            <a:r>
              <a:rPr lang="zh-CN" sz="1400" b="0">
                <a:solidFill>
                  <a:srgbClr val="333333"/>
                </a:solidFill>
                <a:ea typeface="宋体" panose="02010600030101010101" pitchFamily="2" charset="-122"/>
              </a:rPr>
              <a:t>复杂介质中时间域航空电磁数据仿真技术研究</a:t>
            </a:r>
            <a:r>
              <a:rPr lang="en-US" sz="1400" b="0">
                <a:solidFill>
                  <a:srgbClr val="333333"/>
                </a:solidFill>
                <a:latin typeface="Arial" panose="020B0604020202020204" pitchFamily="34" charset="0"/>
                <a:ea typeface="宋体" panose="02010600030101010101" pitchFamily="2" charset="-122"/>
              </a:rPr>
              <a:t>[D].</a:t>
            </a:r>
            <a:r>
              <a:rPr lang="zh-CN" sz="1400" b="0">
                <a:solidFill>
                  <a:srgbClr val="333333"/>
                </a:solidFill>
                <a:ea typeface="宋体" panose="02010600030101010101" pitchFamily="2" charset="-122"/>
              </a:rPr>
              <a:t>吉林大学</a:t>
            </a:r>
            <a:r>
              <a:rPr lang="en-US" sz="1400" b="0">
                <a:solidFill>
                  <a:srgbClr val="333333"/>
                </a:solidFill>
                <a:latin typeface="Arial" panose="020B0604020202020204" pitchFamily="34" charset="0"/>
                <a:ea typeface="宋体" panose="02010600030101010101" pitchFamily="2" charset="-122"/>
              </a:rPr>
              <a:t>,2017.</a:t>
            </a:r>
            <a:r>
              <a:rPr lang="en-US" sz="1400" b="0">
                <a:latin typeface="Times New Roman" panose="02020603050405020304" pitchFamily="18" charset="0"/>
                <a:ea typeface="宋体" panose="02010600030101010101" pitchFamily="2" charset="-122"/>
              </a:rPr>
              <a:t>[8] </a:t>
            </a:r>
            <a:r>
              <a:rPr lang="en-US" sz="1400" b="0">
                <a:latin typeface="Times New Roman" panose="02020603050405020304" pitchFamily="18" charset="0"/>
                <a:ea typeface="宋体" panose="02010600030101010101" pitchFamily="2" charset="-122"/>
                <a:cs typeface="Times New Roman" panose="02020603050405020304" pitchFamily="18" charset="0"/>
              </a:rPr>
              <a:t>Kaufman A. A., Morozova G. M. Theoretical basis for the transient sounding method in the near-zone[Z]. Nauka,1970.</a:t>
            </a:r>
            <a:r>
              <a:rPr lang="en-US" sz="1400" b="0">
                <a:latin typeface="Times New Roman" panose="02020603050405020304" pitchFamily="18" charset="0"/>
                <a:ea typeface="宋体" panose="02010600030101010101" pitchFamily="2" charset="-122"/>
              </a:rPr>
              <a:t>[9] </a:t>
            </a:r>
            <a:r>
              <a:rPr lang="en-US" sz="1400" b="0">
                <a:latin typeface="Times New Roman" panose="02020603050405020304" pitchFamily="18" charset="0"/>
                <a:ea typeface="宋体" panose="02010600030101010101" pitchFamily="2" charset="-122"/>
                <a:cs typeface="Times New Roman" panose="02020603050405020304" pitchFamily="18" charset="0"/>
              </a:rPr>
              <a:t>Spies B. R., Raiche A. P. Calculation of apparent conductivity for the transient electromagnetic (coincident loop) method using an HP-67 calculator[J]. Geophysics,1980,45(7):1197-1204.</a:t>
            </a:r>
            <a:r>
              <a:rPr lang="en-US" sz="1400" b="0">
                <a:latin typeface="Times New Roman" panose="02020603050405020304" pitchFamily="18" charset="0"/>
                <a:ea typeface="宋体" panose="02010600030101010101" pitchFamily="2" charset="-122"/>
              </a:rPr>
              <a:t>[10] </a:t>
            </a:r>
            <a:r>
              <a:rPr lang="en-US" sz="1400" b="0">
                <a:latin typeface="Times New Roman" panose="02020603050405020304" pitchFamily="18" charset="0"/>
                <a:ea typeface="宋体" panose="02010600030101010101" pitchFamily="2" charset="-122"/>
                <a:cs typeface="Times New Roman" panose="02020603050405020304" pitchFamily="18" charset="0"/>
              </a:rPr>
              <a:t>Raiche A. P., Spies B. R. Coincident loop transient electromagnetic master curves for interpretation of two-layer earths[J]. Geophysics,1981,46(1):53-64.</a:t>
            </a:r>
            <a:r>
              <a:rPr lang="en-US" sz="1400" b="0">
                <a:latin typeface="Times New Roman" panose="02020603050405020304" pitchFamily="18" charset="0"/>
                <a:ea typeface="宋体" panose="02010600030101010101" pitchFamily="2" charset="-122"/>
              </a:rPr>
              <a:t>[11] </a:t>
            </a:r>
            <a:r>
              <a:rPr lang="zh-CN" sz="1400" b="0">
                <a:latin typeface="Times New Roman" panose="02020603050405020304" pitchFamily="18" charset="0"/>
                <a:ea typeface="宋体" panose="02010600030101010101" pitchFamily="2" charset="-122"/>
              </a:rPr>
              <a:t>殷长春，朴化荣</a:t>
            </a:r>
            <a:r>
              <a:rPr lang="en-US" sz="1400" b="0">
                <a:latin typeface="Times New Roman" panose="02020603050405020304" pitchFamily="18" charset="0"/>
                <a:ea typeface="宋体" panose="02010600030101010101" pitchFamily="2" charset="-122"/>
                <a:cs typeface="Times New Roman" panose="02020603050405020304" pitchFamily="18" charset="0"/>
              </a:rPr>
              <a:t>. </a:t>
            </a:r>
            <a:r>
              <a:rPr lang="zh-CN" sz="1400" b="0">
                <a:latin typeface="Times New Roman" panose="02020603050405020304" pitchFamily="18" charset="0"/>
                <a:ea typeface="宋体" panose="02010600030101010101" pitchFamily="2" charset="-122"/>
              </a:rPr>
              <a:t>电磁测深法视电阻率定义问题的研究</a:t>
            </a:r>
            <a:r>
              <a:rPr lang="en-US" sz="1400" b="0">
                <a:latin typeface="Times New Roman" panose="02020603050405020304" pitchFamily="18" charset="0"/>
                <a:ea typeface="宋体" panose="02010600030101010101" pitchFamily="2" charset="-122"/>
              </a:rPr>
              <a:t>[J]. </a:t>
            </a:r>
            <a:r>
              <a:rPr lang="zh-CN" sz="1400" b="0">
                <a:latin typeface="Times New Roman" panose="02020603050405020304" pitchFamily="18" charset="0"/>
                <a:ea typeface="宋体" panose="02010600030101010101" pitchFamily="2" charset="-122"/>
              </a:rPr>
              <a:t>物探与化探</a:t>
            </a:r>
            <a:r>
              <a:rPr lang="en-US" sz="1400" b="0">
                <a:latin typeface="Times New Roman" panose="02020603050405020304" pitchFamily="18" charset="0"/>
                <a:ea typeface="宋体" panose="02010600030101010101" pitchFamily="2" charset="-122"/>
              </a:rPr>
              <a:t>,1991(04):290-299.</a:t>
            </a:r>
            <a:r>
              <a:rPr lang="en-US" sz="1400" b="0">
                <a:solidFill>
                  <a:srgbClr val="333333"/>
                </a:solidFill>
                <a:latin typeface="Arial" panose="020B0604020202020204" pitchFamily="34" charset="0"/>
                <a:ea typeface="宋体" panose="02010600030101010101" pitchFamily="2" charset="-122"/>
              </a:rPr>
              <a:t>[12] </a:t>
            </a:r>
            <a:r>
              <a:rPr lang="zh-CN" sz="1400" b="0">
                <a:solidFill>
                  <a:srgbClr val="333333"/>
                </a:solidFill>
                <a:ea typeface="宋体" panose="02010600030101010101" pitchFamily="2" charset="-122"/>
              </a:rPr>
              <a:t>白登海</a:t>
            </a:r>
            <a:r>
              <a:rPr lang="en-US" sz="1400" b="0">
                <a:solidFill>
                  <a:srgbClr val="333333"/>
                </a:solidFill>
                <a:latin typeface="Arial" panose="020B0604020202020204" pitchFamily="34" charset="0"/>
                <a:ea typeface="宋体" panose="02010600030101010101" pitchFamily="2" charset="-122"/>
              </a:rPr>
              <a:t>,Maxwell A Meju,</a:t>
            </a:r>
            <a:r>
              <a:rPr lang="zh-CN" sz="1400" b="0">
                <a:solidFill>
                  <a:srgbClr val="333333"/>
                </a:solidFill>
                <a:ea typeface="宋体" panose="02010600030101010101" pitchFamily="2" charset="-122"/>
              </a:rPr>
              <a:t>卢健</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王立凤</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何兆海</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时间域瞬变电磁法中心方式全程视电阻率的数值计算</a:t>
            </a:r>
            <a:r>
              <a:rPr lang="en-US" sz="1400" b="0">
                <a:solidFill>
                  <a:srgbClr val="333333"/>
                </a:solidFill>
                <a:latin typeface="Arial" panose="020B0604020202020204" pitchFamily="34" charset="0"/>
                <a:ea typeface="宋体" panose="02010600030101010101" pitchFamily="2" charset="-122"/>
              </a:rPr>
              <a:t>[J].</a:t>
            </a:r>
            <a:r>
              <a:rPr lang="zh-CN" sz="1400" b="0">
                <a:solidFill>
                  <a:srgbClr val="333333"/>
                </a:solidFill>
                <a:ea typeface="宋体" panose="02010600030101010101" pitchFamily="2" charset="-122"/>
              </a:rPr>
              <a:t>地球物理学报</a:t>
            </a:r>
            <a:r>
              <a:rPr lang="en-US" sz="1400" b="0">
                <a:solidFill>
                  <a:srgbClr val="333333"/>
                </a:solidFill>
                <a:latin typeface="Arial" panose="020B0604020202020204" pitchFamily="34" charset="0"/>
                <a:ea typeface="宋体" panose="02010600030101010101" pitchFamily="2" charset="-122"/>
              </a:rPr>
              <a:t>,2003(05):697-704.[13] </a:t>
            </a:r>
            <a:r>
              <a:rPr lang="zh-CN" sz="1400" b="0">
                <a:solidFill>
                  <a:srgbClr val="333333"/>
                </a:solidFill>
                <a:ea typeface="宋体" panose="02010600030101010101" pitchFamily="2" charset="-122"/>
              </a:rPr>
              <a:t>李建平</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李桐林</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赵雪峰</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梁太木</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层状介质任意形状回线源瞬变电磁全区视电阻率的研究</a:t>
            </a:r>
            <a:r>
              <a:rPr lang="en-US" sz="1400" b="0">
                <a:solidFill>
                  <a:srgbClr val="333333"/>
                </a:solidFill>
                <a:latin typeface="Arial" panose="020B0604020202020204" pitchFamily="34" charset="0"/>
                <a:ea typeface="宋体" panose="02010600030101010101" pitchFamily="2" charset="-122"/>
              </a:rPr>
              <a:t>[J].</a:t>
            </a:r>
            <a:r>
              <a:rPr lang="zh-CN" sz="1400" b="0">
                <a:solidFill>
                  <a:srgbClr val="333333"/>
                </a:solidFill>
                <a:ea typeface="宋体" panose="02010600030101010101" pitchFamily="2" charset="-122"/>
              </a:rPr>
              <a:t>地球物理学进展</a:t>
            </a:r>
            <a:r>
              <a:rPr lang="en-US" sz="1400" b="0">
                <a:solidFill>
                  <a:srgbClr val="333333"/>
                </a:solidFill>
                <a:latin typeface="Arial" panose="020B0604020202020204" pitchFamily="34" charset="0"/>
                <a:ea typeface="宋体" panose="02010600030101010101" pitchFamily="2" charset="-122"/>
              </a:rPr>
              <a:t>,2007(06):1777-1780.[14] </a:t>
            </a:r>
            <a:r>
              <a:rPr lang="zh-CN" sz="1400" b="0">
                <a:solidFill>
                  <a:srgbClr val="333333"/>
                </a:solidFill>
                <a:ea typeface="宋体" panose="02010600030101010101" pitchFamily="2" charset="-122"/>
              </a:rPr>
              <a:t>张莹莹</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李貅</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姚伟华</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智庆全</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李佳</a:t>
            </a:r>
            <a:r>
              <a:rPr lang="en-US" sz="1400" b="0">
                <a:solidFill>
                  <a:srgbClr val="333333"/>
                </a:solidFill>
                <a:latin typeface="Arial" panose="020B0604020202020204" pitchFamily="34" charset="0"/>
                <a:ea typeface="宋体" panose="02010600030101010101" pitchFamily="2" charset="-122"/>
              </a:rPr>
              <a:t>.</a:t>
            </a:r>
            <a:r>
              <a:rPr lang="zh-CN" sz="1400" b="0">
                <a:solidFill>
                  <a:srgbClr val="333333"/>
                </a:solidFill>
                <a:ea typeface="宋体" panose="02010600030101010101" pitchFamily="2" charset="-122"/>
              </a:rPr>
              <a:t>多辐射场源地空瞬变电磁法多分量全域视电阻率定义</a:t>
            </a:r>
            <a:r>
              <a:rPr lang="en-US" sz="1400" b="0">
                <a:solidFill>
                  <a:srgbClr val="333333"/>
                </a:solidFill>
                <a:latin typeface="Arial" panose="020B0604020202020204" pitchFamily="34" charset="0"/>
                <a:ea typeface="宋体" panose="02010600030101010101" pitchFamily="2" charset="-122"/>
              </a:rPr>
              <a:t>[J].</a:t>
            </a:r>
            <a:r>
              <a:rPr lang="zh-CN" sz="1400" b="0">
                <a:solidFill>
                  <a:srgbClr val="333333"/>
                </a:solidFill>
                <a:ea typeface="宋体" panose="02010600030101010101" pitchFamily="2" charset="-122"/>
              </a:rPr>
              <a:t>地球物理学报</a:t>
            </a:r>
            <a:r>
              <a:rPr lang="en-US" sz="1400" b="0">
                <a:solidFill>
                  <a:srgbClr val="333333"/>
                </a:solidFill>
                <a:latin typeface="Arial" panose="020B0604020202020204" pitchFamily="34" charset="0"/>
                <a:ea typeface="宋体" panose="02010600030101010101" pitchFamily="2" charset="-122"/>
              </a:rPr>
              <a:t>,2015,58(08):2745-2758.</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19714"/>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242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Rectangle 6"/>
          <p:cNvSpPr>
            <a:spLocks noChangeArrowheads="1"/>
          </p:cNvSpPr>
          <p:nvPr/>
        </p:nvSpPr>
        <p:spPr bwMode="auto">
          <a:xfrm>
            <a:off x="265113" y="1806575"/>
            <a:ext cx="8580437"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ctr">
              <a:lnSpc>
                <a:spcPct val="150000"/>
              </a:lnSpc>
              <a:spcBef>
                <a:spcPct val="20000"/>
              </a:spcBef>
              <a:buClrTx/>
              <a:buFontTx/>
              <a:buNone/>
            </a:pPr>
            <a:endParaRPr kumimoji="0" lang="en-US" altLang="zh-CN" sz="3600" b="1" dirty="0">
              <a:solidFill>
                <a:srgbClr val="C00000"/>
              </a:solidFill>
              <a:latin typeface="微软雅黑" panose="020B0503020204020204" pitchFamily="34" charset="-122"/>
              <a:ea typeface="微软雅黑" panose="020B0503020204020204" pitchFamily="34" charset="-122"/>
            </a:endParaRPr>
          </a:p>
          <a:p>
            <a:pPr marL="342900" indent="-342900" algn="ctr">
              <a:lnSpc>
                <a:spcPct val="150000"/>
              </a:lnSpc>
              <a:spcBef>
                <a:spcPct val="20000"/>
              </a:spcBef>
              <a:buClrTx/>
              <a:buFontTx/>
              <a:buNone/>
            </a:pPr>
            <a:r>
              <a:rPr kumimoji="0" lang="zh-CN" altLang="en-US" sz="3600" b="1" dirty="0">
                <a:solidFill>
                  <a:srgbClr val="C00000"/>
                </a:solidFill>
                <a:latin typeface="微软雅黑" panose="020B0503020204020204" pitchFamily="34" charset="-122"/>
                <a:ea typeface="微软雅黑" panose="020B0503020204020204" pitchFamily="34" charset="-122"/>
              </a:rPr>
              <a:t>  谢  谢！</a:t>
            </a:r>
            <a:endParaRPr kumimoji="0" lang="zh-CN" altLang="en-US" sz="36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Line 8"/>
          <p:cNvSpPr>
            <a:spLocks noChangeShapeType="1"/>
          </p:cNvSpPr>
          <p:nvPr>
            <p:custDataLst>
              <p:tags r:id="rId1"/>
            </p:custDataLst>
          </p:nvPr>
        </p:nvSpPr>
        <p:spPr bwMode="auto">
          <a:xfrm>
            <a:off x="4815602" y="1246931"/>
            <a:ext cx="0" cy="4427351"/>
          </a:xfrm>
          <a:prstGeom prst="line">
            <a:avLst/>
          </a:prstGeom>
          <a:noFill/>
          <a:ln w="9525" cmpd="sng">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8A8A8"/>
                  </a:outerShdw>
                </a:effectLst>
              </a14:hiddenEffects>
            </a:ext>
          </a:extLst>
        </p:spPr>
        <p:txBody>
          <a:bodyPr/>
          <a:p>
            <a:endParaRPr lang="zh-CN" altLang="en-US" sz="1350"/>
          </a:p>
        </p:txBody>
      </p:sp>
      <p:pic>
        <p:nvPicPr>
          <p:cNvPr id="19465" name="Picture 8"/>
          <p:cNvPicPr>
            <a:picLocks noChangeAspect="1" noChangeArrowheads="1"/>
          </p:cNvPicPr>
          <p:nvPr>
            <p:custDataLst>
              <p:tags r:id="rId2"/>
            </p:custDataLst>
          </p:nvPr>
        </p:nvPicPr>
        <p:blipFill>
          <a:blip r:embed="rId3"/>
          <a:srcRect/>
          <a:stretch>
            <a:fillRect/>
          </a:stretch>
        </p:blipFill>
        <p:spPr bwMode="auto">
          <a:xfrm>
            <a:off x="5264043" y="1224071"/>
            <a:ext cx="2896211" cy="2189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6" name="Picture 9"/>
          <p:cNvPicPr>
            <a:picLocks noChangeAspect="1" noChangeArrowheads="1"/>
          </p:cNvPicPr>
          <p:nvPr>
            <p:custDataLst>
              <p:tags r:id="rId4"/>
            </p:custDataLst>
          </p:nvPr>
        </p:nvPicPr>
        <p:blipFill>
          <a:blip r:embed="rId5"/>
          <a:srcRect/>
          <a:stretch>
            <a:fillRect/>
          </a:stretch>
        </p:blipFill>
        <p:spPr bwMode="auto">
          <a:xfrm>
            <a:off x="680301" y="1395683"/>
            <a:ext cx="3873227" cy="2595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7" name="Picture 10"/>
          <p:cNvPicPr>
            <a:picLocks noChangeAspect="1" noChangeArrowheads="1"/>
          </p:cNvPicPr>
          <p:nvPr>
            <p:custDataLst>
              <p:tags r:id="rId6"/>
            </p:custDataLst>
          </p:nvPr>
        </p:nvPicPr>
        <p:blipFill>
          <a:blip r:embed="rId7"/>
          <a:srcRect/>
          <a:stretch>
            <a:fillRect/>
          </a:stretch>
        </p:blipFill>
        <p:spPr bwMode="auto">
          <a:xfrm>
            <a:off x="5387333" y="3485069"/>
            <a:ext cx="2649632" cy="21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文本框 33"/>
          <p:cNvSpPr txBox="1"/>
          <p:nvPr>
            <p:custDataLst>
              <p:tags r:id="rId8"/>
            </p:custDataLst>
          </p:nvPr>
        </p:nvSpPr>
        <p:spPr>
          <a:xfrm>
            <a:off x="116205" y="4207510"/>
            <a:ext cx="5000625" cy="195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627" tIns="35242" rIns="67627" bIns="35242" numCol="1" anchor="ctr" anchorCtr="1" compatLnSpc="1">
            <a:noAutofit/>
          </a:bodyPr>
          <a:lstStyle>
            <a:lvl1pPr marL="12700" indent="-12700" eaLnBrk="1" hangingPunct="1">
              <a:lnSpc>
                <a:spcPct val="130000"/>
              </a:lnSpc>
              <a:spcBef>
                <a:spcPct val="20000"/>
              </a:spcBef>
              <a:buFontTx/>
              <a:buNone/>
              <a:defRPr sz="1600">
                <a:solidFill>
                  <a:srgbClr val="FFFFFF"/>
                </a:solidFill>
                <a:latin typeface="Arial" panose="020B0604020202020204" pitchFamily="34" charset="0"/>
                <a:ea typeface="黑体" panose="02010609060101010101" pitchFamily="2" charset="-122"/>
                <a:sym typeface="Arial" panose="020B0604020202020204" pitchFamily="34" charset="0"/>
              </a:defRPr>
            </a:lvl1pPr>
            <a:lvl2pPr marL="742950" indent="-285750">
              <a:spcBef>
                <a:spcPct val="20000"/>
              </a:spcBef>
              <a:buChar char="–"/>
              <a:defRPr sz="1600">
                <a:solidFill>
                  <a:srgbClr val="FFFFFF"/>
                </a:solidFill>
                <a:sym typeface="Arial" panose="020B0604020202020204" pitchFamily="34" charset="0"/>
              </a:defRPr>
            </a:lvl2pPr>
            <a:lvl3pPr marL="1143000" indent="-228600">
              <a:spcBef>
                <a:spcPct val="20000"/>
              </a:spcBef>
              <a:buChar char="•"/>
              <a:defRPr sz="1600">
                <a:solidFill>
                  <a:srgbClr val="FFFFFF"/>
                </a:solidFill>
                <a:sym typeface="Arial" panose="020B0604020202020204" pitchFamily="34" charset="0"/>
              </a:defRPr>
            </a:lvl3pPr>
            <a:lvl4pPr marL="1600200" indent="-228600">
              <a:spcBef>
                <a:spcPct val="20000"/>
              </a:spcBef>
              <a:buChar char="–"/>
              <a:defRPr sz="1600">
                <a:solidFill>
                  <a:srgbClr val="FFFFFF"/>
                </a:solidFill>
                <a:sym typeface="Arial" panose="020B0604020202020204" pitchFamily="34" charset="0"/>
              </a:defRPr>
            </a:lvl4pPr>
            <a:lvl5pPr marL="2057400" indent="-228600">
              <a:spcBef>
                <a:spcPct val="20000"/>
              </a:spcBef>
              <a:buChar char="»"/>
              <a:defRPr sz="1600">
                <a:solidFill>
                  <a:srgbClr val="FFFFFF"/>
                </a:solidFill>
                <a:sym typeface="Arial" panose="020B0604020202020204" pitchFamily="34" charset="0"/>
              </a:defRPr>
            </a:lvl5pPr>
            <a:lvl6pPr marL="2514600" indent="-228600">
              <a:lnSpc>
                <a:spcPct val="90000"/>
              </a:lnSpc>
              <a:spcBef>
                <a:spcPts val="500"/>
              </a:spcBef>
              <a:buFont typeface="Arial" panose="020B0604020202020204" pitchFamily="34" charset="0"/>
              <a:buChar char="•"/>
              <a:defRPr sz="1800">
                <a:latin typeface="Arial" panose="020B0604020202020204" pitchFamily="34" charset="0"/>
                <a:ea typeface="黑体" panose="02010609060101010101" pitchFamily="2" charset="-122"/>
              </a:defRPr>
            </a:lvl6pPr>
            <a:lvl7pPr marL="2971800" indent="-228600">
              <a:lnSpc>
                <a:spcPct val="90000"/>
              </a:lnSpc>
              <a:spcBef>
                <a:spcPts val="500"/>
              </a:spcBef>
              <a:buFont typeface="Arial" panose="020B0604020202020204" pitchFamily="34" charset="0"/>
              <a:buChar char="•"/>
              <a:defRPr sz="1800">
                <a:latin typeface="Arial" panose="020B0604020202020204" pitchFamily="34" charset="0"/>
                <a:ea typeface="黑体" panose="02010609060101010101" pitchFamily="2" charset="-122"/>
              </a:defRPr>
            </a:lvl7pPr>
            <a:lvl8pPr marL="3429000" indent="-228600">
              <a:lnSpc>
                <a:spcPct val="90000"/>
              </a:lnSpc>
              <a:spcBef>
                <a:spcPts val="500"/>
              </a:spcBef>
              <a:buFont typeface="Arial" panose="020B0604020202020204" pitchFamily="34" charset="0"/>
              <a:buChar char="•"/>
              <a:defRPr sz="1800">
                <a:latin typeface="Arial" panose="020B0604020202020204" pitchFamily="34" charset="0"/>
                <a:ea typeface="黑体" panose="02010609060101010101" pitchFamily="2" charset="-122"/>
              </a:defRPr>
            </a:lvl8pPr>
            <a:lvl9pPr marL="3886200" indent="-228600">
              <a:lnSpc>
                <a:spcPct val="90000"/>
              </a:lnSpc>
              <a:spcBef>
                <a:spcPts val="500"/>
              </a:spcBef>
              <a:buFont typeface="Arial" panose="020B0604020202020204" pitchFamily="34" charset="0"/>
              <a:buChar char="•"/>
              <a:defRPr sz="1800">
                <a:latin typeface="Arial" panose="020B0604020202020204" pitchFamily="34" charset="0"/>
                <a:ea typeface="黑体" panose="02010609060101010101" pitchFamily="2" charset="-122"/>
              </a:defRPr>
            </a:lvl9pPr>
          </a:lstStyle>
          <a:p>
            <a:pPr marL="0" lvl="0" indent="0" algn="l" fontAlgn="ctr">
              <a:lnSpc>
                <a:spcPct val="130000"/>
              </a:lnSpc>
              <a:spcBef>
                <a:spcPts val="1000"/>
              </a:spcBef>
              <a:spcAft>
                <a:spcPts val="0"/>
              </a:spcAft>
              <a:buSzPct val="100000"/>
              <a:buFont typeface="Wingdings" panose="05000000000000000000" charset="0"/>
            </a:pPr>
            <a:endParaRPr lang="zh-CN" altLang="en-US" sz="2100" dirty="0">
              <a:solidFill>
                <a:srgbClr val="A8A8A8">
                  <a:lumMod val="50000"/>
                </a:srgbClr>
              </a:solidFill>
            </a:endParaRPr>
          </a:p>
          <a:p>
            <a:pPr marL="285750" lvl="1" indent="0" algn="ctr">
              <a:lnSpc>
                <a:spcPct val="130000"/>
              </a:lnSpc>
              <a:buNone/>
            </a:pPr>
            <a:r>
              <a:rPr lang="zh-CN" altLang="en-US" sz="2100" dirty="0">
                <a:solidFill>
                  <a:srgbClr val="A8A8A8">
                    <a:lumMod val="50000"/>
                  </a:srgbClr>
                </a:solidFill>
              </a:rPr>
              <a:t>但是往往在理论分析的时候，一般用的是阶跃波的响应，而对于航空瞬变电磁法来说，由于磁矩是上万甚至上百万，所以是无法制造一个长久稳定的电流，所以需要研究复杂波形的响应。</a:t>
            </a:r>
            <a:endParaRPr lang="zh-CN" altLang="en-US" sz="2100" dirty="0">
              <a:solidFill>
                <a:srgbClr val="A8A8A8">
                  <a:lumMod val="50000"/>
                </a:srgbClr>
              </a:solidFill>
            </a:endParaRPr>
          </a:p>
        </p:txBody>
      </p:sp>
      <p:cxnSp>
        <p:nvCxnSpPr>
          <p:cNvPr id="35" name="直接连接符 34"/>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37" name="矩形 36"/>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8" name="标题 1"/>
          <p:cNvSpPr/>
          <p:nvPr/>
        </p:nvSpPr>
        <p:spPr bwMode="auto">
          <a:xfrm>
            <a:off x="266284" y="398463"/>
            <a:ext cx="55451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a:lnSpc>
                <a:spcPct val="100000"/>
              </a:lnSpc>
              <a:buClrTx/>
              <a:buFontTx/>
              <a:buNone/>
            </a:pPr>
            <a:r>
              <a:rPr kumimoji="0" lang="en-US" altLang="zh-CN" sz="3200" b="1" dirty="0">
                <a:solidFill>
                  <a:srgbClr val="C00000"/>
                </a:solidFill>
                <a:latin typeface="微软雅黑" panose="020B0503020204020204" pitchFamily="34" charset="-122"/>
                <a:ea typeface="微软雅黑" panose="020B0503020204020204" pitchFamily="34" charset="-122"/>
              </a:rPr>
              <a:t>1.1</a:t>
            </a:r>
            <a:r>
              <a:rPr kumimoji="0" lang="zh-CN" altLang="en-US" sz="3200" b="1" dirty="0">
                <a:solidFill>
                  <a:srgbClr val="C00000"/>
                </a:solidFill>
                <a:latin typeface="微软雅黑" panose="020B0503020204020204" pitchFamily="34" charset="-122"/>
                <a:ea typeface="微软雅黑" panose="020B0503020204020204" pitchFamily="34" charset="-122"/>
              </a:rPr>
              <a:t>选题背景及研究意义</a:t>
            </a:r>
            <a:endParaRPr kumimoji="0" lang="zh-CN" altLang="en-US" sz="3200" b="1" dirty="0">
              <a:solidFill>
                <a:srgbClr val="C00000"/>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266284" y="398463"/>
            <a:ext cx="55451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kumimoji="0" lang="en-US" altLang="zh-CN" sz="3200" b="1" dirty="0">
                <a:solidFill>
                  <a:srgbClr val="C00000"/>
                </a:solidFill>
                <a:latin typeface="微软雅黑" panose="020B0503020204020204" pitchFamily="34" charset="-122"/>
                <a:ea typeface="微软雅黑" panose="020B0503020204020204" pitchFamily="34" charset="-122"/>
              </a:rPr>
              <a:t>1.1</a:t>
            </a:r>
            <a:r>
              <a:rPr kumimoji="0" lang="zh-CN" altLang="en-US" sz="3200" b="1" dirty="0">
                <a:solidFill>
                  <a:srgbClr val="C00000"/>
                </a:solidFill>
                <a:latin typeface="微软雅黑" panose="020B0503020204020204" pitchFamily="34" charset="-122"/>
                <a:ea typeface="微软雅黑" panose="020B0503020204020204" pitchFamily="34" charset="-122"/>
              </a:rPr>
              <a:t>选题背景及研究意义</a:t>
            </a:r>
            <a:endParaRPr kumimoji="0" lang="zh-CN" altLang="en-US" sz="3200" b="1" dirty="0">
              <a:solidFill>
                <a:srgbClr val="C00000"/>
              </a:solidFill>
              <a:latin typeface="微软雅黑" panose="020B0503020204020204" pitchFamily="34" charset="-122"/>
              <a:ea typeface="微软雅黑" panose="020B0503020204020204" pitchFamily="34" charset="-122"/>
            </a:endParaRPr>
          </a:p>
        </p:txBody>
      </p:sp>
      <p:pic>
        <p:nvPicPr>
          <p:cNvPr id="9" name="图片 8" descr="QH)C`0X~X05VL}Q59V7S@EU"/>
          <p:cNvPicPr>
            <a:picLocks noChangeAspect="1"/>
          </p:cNvPicPr>
          <p:nvPr/>
        </p:nvPicPr>
        <p:blipFill>
          <a:blip r:embed="rId2"/>
          <a:stretch>
            <a:fillRect/>
          </a:stretch>
        </p:blipFill>
        <p:spPr>
          <a:xfrm>
            <a:off x="1384935" y="1193165"/>
            <a:ext cx="6717665" cy="5389880"/>
          </a:xfrm>
          <a:prstGeom prst="rect">
            <a:avLst/>
          </a:prstGeom>
        </p:spPr>
      </p:pic>
      <p:sp>
        <p:nvSpPr>
          <p:cNvPr id="10" name="矩形 9"/>
          <p:cNvSpPr/>
          <p:nvPr/>
        </p:nvSpPr>
        <p:spPr>
          <a:xfrm>
            <a:off x="4974590" y="4815205"/>
            <a:ext cx="3686810" cy="1762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95095" y="71521"/>
            <a:ext cx="9298830" cy="948909"/>
            <a:chOff x="-278258" y="154358"/>
            <a:chExt cx="9298830" cy="948909"/>
          </a:xfrm>
        </p:grpSpPr>
        <p:cxnSp>
          <p:nvCxnSpPr>
            <p:cNvPr id="43" name="直接连接符 42"/>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5" name="矩形 44"/>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标题 1"/>
            <p:cNvSpPr/>
            <p:nvPr/>
          </p:nvSpPr>
          <p:spPr bwMode="auto">
            <a:xfrm>
              <a:off x="-278258" y="446796"/>
              <a:ext cx="55451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00000"/>
                </a:lnSpc>
                <a:buClrTx/>
                <a:buFontTx/>
                <a:buNone/>
              </a:pPr>
              <a:r>
                <a:rPr kumimoji="0" lang="en-US" altLang="zh-CN" sz="2600" b="1" dirty="0">
                  <a:solidFill>
                    <a:srgbClr val="C00000"/>
                  </a:solidFill>
                  <a:latin typeface="微软雅黑" panose="020B0503020204020204" pitchFamily="34" charset="-122"/>
                  <a:ea typeface="微软雅黑" panose="020B0503020204020204" pitchFamily="34" charset="-122"/>
                </a:rPr>
                <a:t>1.2 </a:t>
              </a:r>
              <a:r>
                <a:rPr kumimoji="0" lang="zh-CN" altLang="en-US" sz="2600" b="1" dirty="0">
                  <a:solidFill>
                    <a:srgbClr val="C00000"/>
                  </a:solidFill>
                  <a:latin typeface="微软雅黑" panose="020B0503020204020204" pitchFamily="34" charset="-122"/>
                  <a:ea typeface="微软雅黑" panose="020B0503020204020204" pitchFamily="34" charset="-122"/>
                </a:rPr>
                <a:t>复杂波形响应</a:t>
              </a:r>
              <a:r>
                <a:rPr kumimoji="0" lang="zh-CN" altLang="en-US" sz="2600" b="1" dirty="0">
                  <a:solidFill>
                    <a:srgbClr val="C00000"/>
                  </a:solidFill>
                  <a:latin typeface="微软雅黑" panose="020B0503020204020204" pitchFamily="34" charset="-122"/>
                  <a:ea typeface="微软雅黑" panose="020B0503020204020204" pitchFamily="34" charset="-122"/>
                </a:rPr>
                <a:t>的研究现状</a:t>
              </a:r>
              <a:endParaRPr kumimoji="0" lang="zh-CN" altLang="en-US" sz="2600" b="1" dirty="0">
                <a:solidFill>
                  <a:srgbClr val="C00000"/>
                </a:solidFill>
                <a:latin typeface="微软雅黑" panose="020B0503020204020204" pitchFamily="34" charset="-122"/>
                <a:ea typeface="微软雅黑" panose="020B0503020204020204" pitchFamily="34" charset="-122"/>
              </a:endParaRPr>
            </a:p>
          </p:txBody>
        </p:sp>
      </p:grpSp>
      <p:sp>
        <p:nvSpPr>
          <p:cNvPr id="8" name="Rectangle 101"/>
          <p:cNvSpPr>
            <a:spLocks noChangeArrowheads="1"/>
          </p:cNvSpPr>
          <p:nvPr/>
        </p:nvSpPr>
        <p:spPr bwMode="auto">
          <a:xfrm>
            <a:off x="4625340" y="1185545"/>
            <a:ext cx="4130040" cy="3059430"/>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dirty="0"/>
          </a:p>
        </p:txBody>
      </p:sp>
      <p:grpSp>
        <p:nvGrpSpPr>
          <p:cNvPr id="57" name="组合 56"/>
          <p:cNvGrpSpPr/>
          <p:nvPr/>
        </p:nvGrpSpPr>
        <p:grpSpPr>
          <a:xfrm>
            <a:off x="4625426" y="2227882"/>
            <a:ext cx="4077279" cy="645160"/>
            <a:chOff x="3798591" y="921663"/>
            <a:chExt cx="4261264" cy="645160"/>
          </a:xfrm>
        </p:grpSpPr>
        <p:sp>
          <p:nvSpPr>
            <p:cNvPr id="58" name="矩形 17"/>
            <p:cNvSpPr>
              <a:spLocks noChangeArrowheads="1"/>
            </p:cNvSpPr>
            <p:nvPr/>
          </p:nvSpPr>
          <p:spPr bwMode="auto">
            <a:xfrm>
              <a:off x="3798591" y="921663"/>
              <a:ext cx="4261264"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a:t>
              </a:r>
              <a:r>
                <a:rPr lang="en-US" altLang="zh-CN" sz="1800" dirty="0">
                  <a:solidFill>
                    <a:srgbClr val="000000"/>
                  </a:solidFill>
                  <a:latin typeface="微软雅黑" panose="020B0503020204020204" pitchFamily="34" charset="-122"/>
                  <a:ea typeface="微软雅黑" panose="020B0503020204020204" pitchFamily="34" charset="-122"/>
                </a:rPr>
                <a:t>陈曙东</a:t>
              </a:r>
              <a:r>
                <a:rPr lang="zh-CN" altLang="en-US" sz="1800" dirty="0">
                  <a:latin typeface="微软雅黑" panose="020B0503020204020204" pitchFamily="34" charset="-122"/>
                  <a:ea typeface="微软雅黑" panose="020B0503020204020204" pitchFamily="34" charset="-122"/>
                </a:rPr>
                <a:t>在off-time的基础上研究了</a:t>
              </a:r>
              <a:r>
                <a:rPr lang="zh-CN" altLang="en-US" sz="1800" b="1" dirty="0">
                  <a:solidFill>
                    <a:srgbClr val="FF0000"/>
                  </a:solidFill>
                  <a:latin typeface="微软雅黑" panose="020B0503020204020204" pitchFamily="34" charset="-122"/>
                  <a:ea typeface="微软雅黑" panose="020B0503020204020204" pitchFamily="34" charset="-122"/>
                </a:rPr>
                <a:t>on-time</a:t>
              </a:r>
              <a:r>
                <a:rPr lang="zh-CN" altLang="en-US" sz="1800" dirty="0">
                  <a:latin typeface="微软雅黑" panose="020B0503020204020204" pitchFamily="34" charset="-122"/>
                  <a:ea typeface="微软雅黑" panose="020B0503020204020204" pitchFamily="34" charset="-122"/>
                </a:rPr>
                <a:t>情况下的响应变化特征</a:t>
              </a:r>
              <a:endParaRPr lang="zh-CN" altLang="en-US" sz="1800" dirty="0">
                <a:latin typeface="微软雅黑" panose="020B0503020204020204" pitchFamily="34" charset="-122"/>
                <a:ea typeface="微软雅黑" panose="020B0503020204020204" pitchFamily="34" charset="-122"/>
              </a:endParaRPr>
            </a:p>
          </p:txBody>
        </p:sp>
        <p:sp>
          <p:nvSpPr>
            <p:cNvPr id="59" name="星形: 四角 58"/>
            <p:cNvSpPr/>
            <p:nvPr/>
          </p:nvSpPr>
          <p:spPr>
            <a:xfrm>
              <a:off x="3937008" y="1001808"/>
              <a:ext cx="288000"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Rectangle 101"/>
          <p:cNvSpPr>
            <a:spLocks noChangeArrowheads="1"/>
          </p:cNvSpPr>
          <p:nvPr/>
        </p:nvSpPr>
        <p:spPr bwMode="auto">
          <a:xfrm>
            <a:off x="438785" y="1185545"/>
            <a:ext cx="3896360" cy="5539105"/>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a:p>
        </p:txBody>
      </p:sp>
      <p:grpSp>
        <p:nvGrpSpPr>
          <p:cNvPr id="6" name="组合 5"/>
          <p:cNvGrpSpPr/>
          <p:nvPr/>
        </p:nvGrpSpPr>
        <p:grpSpPr>
          <a:xfrm>
            <a:off x="4651130" y="2965778"/>
            <a:ext cx="4077279" cy="1198880"/>
            <a:chOff x="4677801" y="2798030"/>
            <a:chExt cx="4077279" cy="1198880"/>
          </a:xfrm>
        </p:grpSpPr>
        <p:sp>
          <p:nvSpPr>
            <p:cNvPr id="61" name="矩形 17"/>
            <p:cNvSpPr>
              <a:spLocks noChangeArrowheads="1"/>
            </p:cNvSpPr>
            <p:nvPr/>
          </p:nvSpPr>
          <p:spPr bwMode="auto">
            <a:xfrm>
              <a:off x="4677801" y="2798030"/>
              <a:ext cx="4077279"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a:t>
              </a:r>
              <a:r>
                <a:rPr lang="en-US" altLang="zh-CN" sz="1800" dirty="0" err="1">
                  <a:solidFill>
                    <a:srgbClr val="000000"/>
                  </a:solidFill>
                  <a:latin typeface="微软雅黑" panose="020B0503020204020204" pitchFamily="34" charset="-122"/>
                  <a:ea typeface="微软雅黑" panose="020B0503020204020204" pitchFamily="34" charset="-122"/>
                </a:rPr>
                <a:t>殷长春</a:t>
              </a:r>
              <a:r>
                <a:rPr lang="zh-CN" altLang="en-US" sz="1800" dirty="0">
                  <a:solidFill>
                    <a:srgbClr val="000000"/>
                  </a:solidFill>
                  <a:latin typeface="微软雅黑" panose="020B0503020204020204" pitchFamily="34" charset="-122"/>
                  <a:ea typeface="微软雅黑" panose="020B0503020204020204" pitchFamily="34" charset="-122"/>
                </a:rPr>
                <a:t>等人</a:t>
              </a:r>
              <a:r>
                <a:rPr sz="1800" dirty="0">
                  <a:latin typeface="微软雅黑" panose="020B0503020204020204" pitchFamily="34" charset="-122"/>
                  <a:ea typeface="微软雅黑" panose="020B0503020204020204" pitchFamily="34" charset="-122"/>
                </a:rPr>
                <a:t>利用时间域的</a:t>
              </a:r>
              <a:r>
                <a:rPr sz="1800" b="1" dirty="0">
                  <a:solidFill>
                    <a:srgbClr val="FF0000"/>
                  </a:solidFill>
                  <a:latin typeface="微软雅黑" panose="020B0503020204020204" pitchFamily="34" charset="-122"/>
                  <a:ea typeface="微软雅黑" panose="020B0503020204020204" pitchFamily="34" charset="-122"/>
                </a:rPr>
                <a:t>阶跃波响应或脉冲响应</a:t>
              </a:r>
              <a:r>
                <a:rPr sz="1800" dirty="0">
                  <a:latin typeface="微软雅黑" panose="020B0503020204020204" pitchFamily="34" charset="-122"/>
                  <a:ea typeface="微软雅黑" panose="020B0503020204020204" pitchFamily="34" charset="-122"/>
                </a:rPr>
                <a:t>和各种发射波形的电流进行</a:t>
              </a:r>
              <a:r>
                <a:rPr sz="1800" b="1" dirty="0">
                  <a:solidFill>
                    <a:srgbClr val="FF0000"/>
                  </a:solidFill>
                  <a:latin typeface="微软雅黑" panose="020B0503020204020204" pitchFamily="34" charset="-122"/>
                  <a:ea typeface="微软雅黑" panose="020B0503020204020204" pitchFamily="34" charset="-122"/>
                </a:rPr>
                <a:t>褶积运算</a:t>
              </a:r>
              <a:r>
                <a:rPr sz="1800" dirty="0">
                  <a:latin typeface="微软雅黑" panose="020B0503020204020204" pitchFamily="34" charset="-122"/>
                  <a:ea typeface="微软雅黑" panose="020B0503020204020204" pitchFamily="34" charset="-122"/>
                </a:rPr>
                <a:t>得到各种发射波形的时间域响应</a:t>
              </a:r>
              <a:endParaRPr sz="1800" dirty="0">
                <a:latin typeface="微软雅黑" panose="020B0503020204020204" pitchFamily="34" charset="-122"/>
                <a:ea typeface="微软雅黑" panose="020B0503020204020204" pitchFamily="34" charset="-122"/>
              </a:endParaRPr>
            </a:p>
          </p:txBody>
        </p:sp>
        <p:sp>
          <p:nvSpPr>
            <p:cNvPr id="31" name="星形: 四角 30"/>
            <p:cNvSpPr/>
            <p:nvPr/>
          </p:nvSpPr>
          <p:spPr>
            <a:xfrm>
              <a:off x="4810243" y="2846530"/>
              <a:ext cx="275565"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4651498" y="1378128"/>
            <a:ext cx="4077280" cy="645160"/>
            <a:chOff x="4677801" y="1679261"/>
            <a:chExt cx="4077280" cy="645160"/>
          </a:xfrm>
        </p:grpSpPr>
        <p:sp>
          <p:nvSpPr>
            <p:cNvPr id="30" name="矩形 17"/>
            <p:cNvSpPr>
              <a:spLocks noChangeArrowheads="1"/>
            </p:cNvSpPr>
            <p:nvPr/>
          </p:nvSpPr>
          <p:spPr bwMode="auto">
            <a:xfrm>
              <a:off x="4677801" y="1679261"/>
              <a:ext cx="40772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a:t>
              </a:r>
              <a:r>
                <a:rPr sz="1800" dirty="0">
                  <a:latin typeface="微软雅黑" panose="020B0503020204020204" pitchFamily="34" charset="-122"/>
                  <a:ea typeface="微软雅黑" panose="020B0503020204020204" pitchFamily="34" charset="-122"/>
                </a:rPr>
                <a:t>Liu研究了</a:t>
              </a:r>
              <a:r>
                <a:rPr lang="zh-CN" sz="1800" dirty="0">
                  <a:latin typeface="微软雅黑" panose="020B0503020204020204" pitchFamily="34" charset="-122"/>
                  <a:ea typeface="微软雅黑" panose="020B0503020204020204" pitchFamily="34" charset="-122"/>
                </a:rPr>
                <a:t>复杂波形</a:t>
              </a:r>
              <a:r>
                <a:rPr sz="1800" dirty="0">
                  <a:latin typeface="微软雅黑" panose="020B0503020204020204" pitchFamily="34" charset="-122"/>
                  <a:ea typeface="微软雅黑" panose="020B0503020204020204" pitchFamily="34" charset="-122"/>
                </a:rPr>
                <a:t>在</a:t>
              </a:r>
              <a:r>
                <a:rPr sz="1800" b="1" dirty="0">
                  <a:solidFill>
                    <a:srgbClr val="FF0000"/>
                  </a:solidFill>
                  <a:latin typeface="微软雅黑" panose="020B0503020204020204" pitchFamily="34" charset="-122"/>
                  <a:ea typeface="微软雅黑" panose="020B0503020204020204" pitchFamily="34" charset="-122"/>
                </a:rPr>
                <a:t>off-time</a:t>
              </a:r>
              <a:r>
                <a:rPr sz="1800" dirty="0">
                  <a:latin typeface="微软雅黑" panose="020B0503020204020204" pitchFamily="34" charset="-122"/>
                  <a:ea typeface="微软雅黑" panose="020B0503020204020204" pitchFamily="34" charset="-122"/>
                </a:rPr>
                <a:t>时刻在全空间的情况下</a:t>
              </a:r>
              <a:endParaRPr sz="1800" dirty="0">
                <a:latin typeface="微软雅黑" panose="020B0503020204020204" pitchFamily="34" charset="-122"/>
                <a:ea typeface="微软雅黑" panose="020B0503020204020204" pitchFamily="34" charset="-122"/>
              </a:endParaRPr>
            </a:p>
          </p:txBody>
        </p:sp>
        <p:sp>
          <p:nvSpPr>
            <p:cNvPr id="32" name="星形: 四角 31"/>
            <p:cNvSpPr/>
            <p:nvPr/>
          </p:nvSpPr>
          <p:spPr>
            <a:xfrm>
              <a:off x="4810243" y="1735763"/>
              <a:ext cx="275565"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Rectangle 101"/>
          <p:cNvSpPr>
            <a:spLocks noChangeArrowheads="1"/>
          </p:cNvSpPr>
          <p:nvPr/>
        </p:nvSpPr>
        <p:spPr bwMode="auto">
          <a:xfrm>
            <a:off x="4625340" y="4349115"/>
            <a:ext cx="4129405" cy="2375535"/>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dirty="0"/>
          </a:p>
        </p:txBody>
      </p:sp>
      <p:grpSp>
        <p:nvGrpSpPr>
          <p:cNvPr id="10" name="组合 9"/>
          <p:cNvGrpSpPr/>
          <p:nvPr/>
        </p:nvGrpSpPr>
        <p:grpSpPr>
          <a:xfrm>
            <a:off x="4662294" y="4506435"/>
            <a:ext cx="4201160" cy="1198880"/>
            <a:chOff x="4662294" y="4336455"/>
            <a:chExt cx="4201160" cy="1198880"/>
          </a:xfrm>
        </p:grpSpPr>
        <p:sp>
          <p:nvSpPr>
            <p:cNvPr id="3" name="矩形 17"/>
            <p:cNvSpPr>
              <a:spLocks noChangeArrowheads="1"/>
            </p:cNvSpPr>
            <p:nvPr/>
          </p:nvSpPr>
          <p:spPr bwMode="auto">
            <a:xfrm>
              <a:off x="4662294" y="4336455"/>
              <a:ext cx="420116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智庆全、齐彦福</a:t>
              </a:r>
              <a:r>
                <a:rPr sz="1800" dirty="0">
                  <a:latin typeface="微软雅黑" panose="020B0503020204020204" pitchFamily="34" charset="-122"/>
                  <a:ea typeface="微软雅黑" panose="020B0503020204020204" pitchFamily="34" charset="-122"/>
                </a:rPr>
                <a:t>等人分别在MTEM装置中通过利用一系列的</a:t>
              </a:r>
              <a:r>
                <a:rPr sz="1800" b="1" dirty="0">
                  <a:solidFill>
                    <a:srgbClr val="FF0000"/>
                  </a:solidFill>
                  <a:latin typeface="微软雅黑" panose="020B0503020204020204" pitchFamily="34" charset="-122"/>
                  <a:ea typeface="微软雅黑" panose="020B0503020204020204" pitchFamily="34" charset="-122"/>
                </a:rPr>
                <a:t>移位方波合成m序列的伪随机波</a:t>
              </a:r>
              <a:r>
                <a:rPr sz="1800" dirty="0">
                  <a:latin typeface="微软雅黑" panose="020B0503020204020204" pitchFamily="34" charset="-122"/>
                  <a:ea typeface="微软雅黑" panose="020B0503020204020204" pitchFamily="34" charset="-122"/>
                </a:rPr>
                <a:t>，得到抗干扰能力强的正演响应</a:t>
              </a:r>
              <a:endParaRPr sz="1800" dirty="0">
                <a:latin typeface="微软雅黑" panose="020B0503020204020204" pitchFamily="34" charset="-122"/>
                <a:ea typeface="微软雅黑" panose="020B0503020204020204" pitchFamily="34" charset="-122"/>
              </a:endParaRPr>
            </a:p>
          </p:txBody>
        </p:sp>
        <p:sp>
          <p:nvSpPr>
            <p:cNvPr id="36" name="星形: 四角 35"/>
            <p:cNvSpPr/>
            <p:nvPr/>
          </p:nvSpPr>
          <p:spPr>
            <a:xfrm>
              <a:off x="4770871" y="4400190"/>
              <a:ext cx="275565"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651765" y="5705164"/>
            <a:ext cx="4077279" cy="922020"/>
            <a:chOff x="4686461" y="5433432"/>
            <a:chExt cx="4077279" cy="922020"/>
          </a:xfrm>
        </p:grpSpPr>
        <p:sp>
          <p:nvSpPr>
            <p:cNvPr id="54" name="矩形 17"/>
            <p:cNvSpPr>
              <a:spLocks noChangeArrowheads="1"/>
            </p:cNvSpPr>
            <p:nvPr/>
          </p:nvSpPr>
          <p:spPr bwMode="auto">
            <a:xfrm>
              <a:off x="4686461" y="5433432"/>
              <a:ext cx="4077279"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齐彦福在</a:t>
              </a:r>
              <a:r>
                <a:rPr lang="zh-CN" altLang="en-US" sz="1800" b="1" dirty="0">
                  <a:solidFill>
                    <a:srgbClr val="FF0000"/>
                  </a:solidFill>
                  <a:latin typeface="微软雅黑" panose="020B0503020204020204" pitchFamily="34" charset="-122"/>
                  <a:ea typeface="微软雅黑" panose="020B0503020204020204" pitchFamily="34" charset="-122"/>
                </a:rPr>
                <a:t>时间域有限单元法</a:t>
              </a:r>
              <a:r>
                <a:rPr lang="zh-CN" altLang="en-US" sz="1800" dirty="0">
                  <a:solidFill>
                    <a:srgbClr val="000000"/>
                  </a:solidFill>
                  <a:latin typeface="微软雅黑" panose="020B0503020204020204" pitchFamily="34" charset="-122"/>
                  <a:ea typeface="微软雅黑" panose="020B0503020204020204" pitchFamily="34" charset="-122"/>
                </a:rPr>
                <a:t>中通过</a:t>
              </a:r>
              <a:r>
                <a:rPr lang="zh-CN" altLang="en-US" sz="1800" b="1" dirty="0">
                  <a:solidFill>
                    <a:srgbClr val="FF0000"/>
                  </a:solidFill>
                  <a:latin typeface="微软雅黑" panose="020B0503020204020204" pitchFamily="34" charset="-122"/>
                  <a:ea typeface="微软雅黑" panose="020B0503020204020204" pitchFamily="34" charset="-122"/>
                </a:rPr>
                <a:t>脉冲波不同电流大小的加载</a:t>
              </a:r>
              <a:r>
                <a:rPr lang="zh-CN" altLang="en-US" sz="1800" dirty="0">
                  <a:solidFill>
                    <a:srgbClr val="000000"/>
                  </a:solidFill>
                  <a:latin typeface="微软雅黑" panose="020B0503020204020204" pitchFamily="34" charset="-122"/>
                  <a:ea typeface="微软雅黑" panose="020B0503020204020204" pitchFamily="34" charset="-122"/>
                </a:rPr>
                <a:t>得到复杂波形的响应</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37" name="星形: 四角 36"/>
            <p:cNvSpPr/>
            <p:nvPr/>
          </p:nvSpPr>
          <p:spPr>
            <a:xfrm>
              <a:off x="4779125" y="5508918"/>
              <a:ext cx="275565" cy="252000"/>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descr="O$`OSKV4PP(YKTWD)GQ@V23"/>
          <p:cNvPicPr>
            <a:picLocks noChangeAspect="1"/>
          </p:cNvPicPr>
          <p:nvPr/>
        </p:nvPicPr>
        <p:blipFill>
          <a:blip r:embed="rId2"/>
          <a:stretch>
            <a:fillRect/>
          </a:stretch>
        </p:blipFill>
        <p:spPr>
          <a:xfrm>
            <a:off x="721360" y="1277620"/>
            <a:ext cx="3510915" cy="2672715"/>
          </a:xfrm>
          <a:prstGeom prst="rect">
            <a:avLst/>
          </a:prstGeom>
        </p:spPr>
      </p:pic>
      <p:pic>
        <p:nvPicPr>
          <p:cNvPr id="13" name="图片 12" descr="FNQ%@Q[W@4KS05S8SE`1]OB"/>
          <p:cNvPicPr>
            <a:picLocks noChangeAspect="1"/>
          </p:cNvPicPr>
          <p:nvPr/>
        </p:nvPicPr>
        <p:blipFill>
          <a:blip r:embed="rId3"/>
          <a:stretch>
            <a:fillRect/>
          </a:stretch>
        </p:blipFill>
        <p:spPr>
          <a:xfrm>
            <a:off x="581660" y="3954780"/>
            <a:ext cx="3610610" cy="26727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682551" y="402824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36457" y="1785198"/>
            <a:ext cx="4572000" cy="369332"/>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从频率域的</a:t>
            </a:r>
            <a:r>
              <a:rPr lang="en-US" altLang="zh-CN" dirty="0">
                <a:latin typeface="微软雅黑" panose="020B0503020204020204" pitchFamily="34" charset="-122"/>
                <a:ea typeface="微软雅黑" panose="020B0503020204020204" pitchFamily="34" charset="-122"/>
              </a:rPr>
              <a:t>Maxwell</a:t>
            </a:r>
            <a:r>
              <a:rPr lang="zh-CN" altLang="en-US" dirty="0">
                <a:latin typeface="微软雅黑" panose="020B0503020204020204" pitchFamily="34" charset="-122"/>
                <a:ea typeface="微软雅黑" panose="020B0503020204020204" pitchFamily="34" charset="-122"/>
              </a:rPr>
              <a:t>方程组出发</a:t>
            </a:r>
            <a:endParaRPr lang="zh-CN" altLang="en-US" dirty="0">
              <a:latin typeface="微软雅黑" panose="020B0503020204020204" pitchFamily="34" charset="-122"/>
              <a:ea typeface="微软雅黑" panose="020B0503020204020204" pitchFamily="34" charset="-122"/>
            </a:endParaRPr>
          </a:p>
        </p:txBody>
      </p:sp>
      <p:cxnSp>
        <p:nvCxnSpPr>
          <p:cNvPr id="18" name="直接箭头连接符 17"/>
          <p:cNvCxnSpPr/>
          <p:nvPr/>
        </p:nvCxnSpPr>
        <p:spPr>
          <a:xfrm>
            <a:off x="2707851" y="2777176"/>
            <a:ext cx="149572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595115" y="2454010"/>
            <a:ext cx="1721195" cy="646331"/>
          </a:xfrm>
          <a:prstGeom prst="rect">
            <a:avLst/>
          </a:prstGeom>
          <a:noFill/>
        </p:spPr>
        <p:txBody>
          <a:bodyPr wrap="square" rtlCol="0">
            <a:spAutoFit/>
          </a:bodyPr>
          <a:lstStyle/>
          <a:p>
            <a:r>
              <a:rPr lang="zh-CN" altLang="en-US" b="1" dirty="0">
                <a:solidFill>
                  <a:srgbClr val="FF0000"/>
                </a:solidFill>
                <a:latin typeface="宋体" panose="02010600030101010101" pitchFamily="2" charset="-122"/>
                <a:ea typeface="宋体" panose="02010600030101010101" pitchFamily="2" charset="-122"/>
              </a:rPr>
              <a:t>推得亥姆霍兹方程</a:t>
            </a:r>
            <a:endParaRPr lang="zh-CN" altLang="en-US" b="1" dirty="0">
              <a:solidFill>
                <a:srgbClr val="FF0000"/>
              </a:solidFill>
              <a:latin typeface="宋体" panose="02010600030101010101" pitchFamily="2" charset="-122"/>
              <a:ea typeface="宋体" panose="02010600030101010101" pitchFamily="2" charset="-122"/>
            </a:endParaRPr>
          </a:p>
        </p:txBody>
      </p:sp>
      <p:grpSp>
        <p:nvGrpSpPr>
          <p:cNvPr id="6" name="组合 5"/>
          <p:cNvGrpSpPr/>
          <p:nvPr/>
        </p:nvGrpSpPr>
        <p:grpSpPr>
          <a:xfrm>
            <a:off x="107283" y="0"/>
            <a:ext cx="9144000" cy="1103267"/>
            <a:chOff x="107283" y="0"/>
            <a:chExt cx="9144000" cy="1103267"/>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07318" y="434975"/>
              <a:ext cx="4530090" cy="66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00000"/>
                </a:lnSpc>
                <a:buClrTx/>
                <a:buFontTx/>
                <a:buNone/>
              </a:pPr>
              <a:r>
                <a:rPr kumimoji="0" lang="zh-CN" altLang="en-US" sz="2600" b="1" dirty="0">
                  <a:solidFill>
                    <a:srgbClr val="C00000"/>
                  </a:solidFill>
                  <a:latin typeface="微软雅黑" panose="020B0503020204020204" pitchFamily="34" charset="-122"/>
                  <a:ea typeface="微软雅黑" panose="020B0503020204020204" pitchFamily="34" charset="-122"/>
                </a:rPr>
                <a:t>第二</a:t>
              </a:r>
              <a:r>
                <a:rPr lang="zh-CN" altLang="en-US" sz="2600" b="1" dirty="0">
                  <a:solidFill>
                    <a:srgbClr val="C00000"/>
                  </a:solidFill>
                  <a:latin typeface="微软雅黑" panose="020B0503020204020204" pitchFamily="34" charset="-122"/>
                  <a:ea typeface="微软雅黑" panose="020B0503020204020204" pitchFamily="34" charset="-122"/>
                </a:rPr>
                <a:t>章 瞬变电磁法一维正演</a:t>
              </a:r>
              <a:endParaRPr kumimoji="0" lang="zh-CN" altLang="en-US" sz="2600" b="1" dirty="0">
                <a:solidFill>
                  <a:srgbClr val="C00000"/>
                </a:solidFill>
                <a:latin typeface="微软雅黑" panose="020B0503020204020204" pitchFamily="34" charset="-122"/>
                <a:ea typeface="微软雅黑" panose="020B0503020204020204" pitchFamily="34" charset="-122"/>
              </a:endParaRPr>
            </a:p>
          </p:txBody>
        </p:sp>
        <p:sp>
          <p:nvSpPr>
            <p:cNvPr id="27" name="Rectangle 181"/>
            <p:cNvSpPr>
              <a:spLocks noChangeArrowheads="1"/>
            </p:cNvSpPr>
            <p:nvPr/>
          </p:nvSpPr>
          <p:spPr bwMode="auto">
            <a:xfrm>
              <a:off x="107283"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sp>
        <p:nvSpPr>
          <p:cNvPr id="29" name="Rectangle 183"/>
          <p:cNvSpPr>
            <a:spLocks noChangeArrowheads="1"/>
          </p:cNvSpPr>
          <p:nvPr/>
        </p:nvSpPr>
        <p:spPr bwMode="auto">
          <a:xfrm>
            <a:off x="943535" y="534533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1" name="Rectangle 185"/>
          <p:cNvSpPr>
            <a:spLocks noChangeArrowheads="1"/>
          </p:cNvSpPr>
          <p:nvPr/>
        </p:nvSpPr>
        <p:spPr bwMode="auto">
          <a:xfrm>
            <a:off x="426370" y="4681205"/>
            <a:ext cx="117455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3" name="Rectangle 187"/>
          <p:cNvSpPr>
            <a:spLocks noChangeArrowheads="1"/>
          </p:cNvSpPr>
          <p:nvPr/>
        </p:nvSpPr>
        <p:spPr bwMode="auto">
          <a:xfrm>
            <a:off x="5227867" y="2186804"/>
            <a:ext cx="98999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1" name="Rectangle 285"/>
          <p:cNvSpPr>
            <a:spLocks noChangeArrowheads="1"/>
          </p:cNvSpPr>
          <p:nvPr/>
        </p:nvSpPr>
        <p:spPr bwMode="auto">
          <a:xfrm>
            <a:off x="5518485" y="2275032"/>
            <a:ext cx="124134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10" name="文本框 9">
                <a:extLst>
                  <a:ext uri="{FF2B5EF4-FFF2-40B4-BE49-F238E27FC236}">
                    <ele attr="{72D6B2C7-F914-475D-8C05-5A15268E3130}"/>
                  </a:ext>
                </a:extLst>
              </p:cNvPr>
              <p:cNvSpPr txBox="1"/>
              <p:nvPr/>
            </p:nvSpPr>
            <p:spPr>
              <a:xfrm>
                <a:off x="63537" y="2203786"/>
                <a:ext cx="2644314" cy="1079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a:rPr lang="en-US" altLang="zh-CN" b="1" i="1" kern="100">
                                    <a:solidFill>
                                      <a:prstClr val="black"/>
                                    </a:solidFill>
                                    <a:latin typeface="Cambria Math" panose="02040503050406030204" pitchFamily="18" charset="0"/>
                                  </a:rPr>
                                  <m:t>𝛁</m:t>
                                </m:r>
                                <m:r>
                                  <a:rPr lang="en-US" altLang="zh-CN" kern="100">
                                    <a:solidFill>
                                      <a:prstClr val="black"/>
                                    </a:solidFill>
                                    <a:latin typeface="Cambria Math" panose="02040503050406030204" pitchFamily="18" charset="0"/>
                                  </a:rPr>
                                  <m:t>×</m:t>
                                </m:r>
                                <m:r>
                                  <a:rPr lang="en-US" altLang="zh-CN" b="1" i="1" kern="100">
                                    <a:solidFill>
                                      <a:prstClr val="black"/>
                                    </a:solidFill>
                                    <a:latin typeface="Cambria Math" panose="02040503050406030204" pitchFamily="18" charset="0"/>
                                  </a:rPr>
                                  <m:t>𝐄</m:t>
                                </m:r>
                                <m:r>
                                  <a:rPr lang="en-US" altLang="zh-CN" kern="100">
                                    <a:solidFill>
                                      <a:prstClr val="black"/>
                                    </a:solidFill>
                                    <a:latin typeface="Cambria Math" panose="02040503050406030204" pitchFamily="18" charset="0"/>
                                  </a:rPr>
                                  <m:t>+</m:t>
                                </m:r>
                                <m:r>
                                  <m:rPr>
                                    <m:sty m:val="p"/>
                                  </m:rPr>
                                  <a:rPr lang="en-US" altLang="zh-CN" kern="100">
                                    <a:solidFill>
                                      <a:prstClr val="black"/>
                                    </a:solidFill>
                                    <a:latin typeface="Cambria Math" panose="02040503050406030204" pitchFamily="18" charset="0"/>
                                  </a:rPr>
                                  <m:t>iμω</m:t>
                                </m:r>
                                <m:r>
                                  <a:rPr lang="en-US" altLang="zh-CN" b="1" i="1" kern="100">
                                    <a:solidFill>
                                      <a:prstClr val="black"/>
                                    </a:solidFill>
                                    <a:latin typeface="Cambria Math" panose="02040503050406030204" pitchFamily="18" charset="0"/>
                                  </a:rPr>
                                  <m:t>𝐇</m:t>
                                </m:r>
                                <m:r>
                                  <a:rPr lang="en-US" altLang="zh-CN" kern="100">
                                    <a:solidFill>
                                      <a:prstClr val="black"/>
                                    </a:solidFill>
                                    <a:latin typeface="Cambria Math" panose="02040503050406030204" pitchFamily="18" charset="0"/>
                                  </a:rPr>
                                  <m:t>=0</m:t>
                                </m:r>
                                <m:r>
                                  <m:rPr>
                                    <m:nor/>
                                  </m:rPr>
                                  <a:rPr lang="en-US" altLang="zh-CN" kern="100" dirty="0">
                                    <a:solidFill>
                                      <a:prstClr val="black"/>
                                    </a:solidFill>
                                    <a:latin typeface="宋体" panose="02010600030101010101" pitchFamily="2" charset="-122"/>
                                  </a:rPr>
                                  <m:t> </m:t>
                                </m:r>
                              </m:e>
                            </m:mr>
                            <m:mr>
                              <m:e>
                                <m:r>
                                  <a:rPr lang="en-US" altLang="zh-CN" b="1" i="1" kern="100">
                                    <a:solidFill>
                                      <a:prstClr val="black"/>
                                    </a:solidFill>
                                    <a:latin typeface="Cambria Math" panose="02040503050406030204" pitchFamily="18" charset="0"/>
                                  </a:rPr>
                                  <m:t>𝛁</m:t>
                                </m:r>
                                <m:r>
                                  <a:rPr lang="en-US" altLang="zh-CN" kern="100">
                                    <a:solidFill>
                                      <a:prstClr val="black"/>
                                    </a:solidFill>
                                    <a:latin typeface="Cambria Math" panose="02040503050406030204" pitchFamily="18" charset="0"/>
                                  </a:rPr>
                                  <m:t>×</m:t>
                                </m:r>
                                <m:r>
                                  <a:rPr lang="en-US" altLang="zh-CN" b="1" i="1" kern="100">
                                    <a:solidFill>
                                      <a:prstClr val="black"/>
                                    </a:solidFill>
                                    <a:latin typeface="Cambria Math" panose="02040503050406030204" pitchFamily="18" charset="0"/>
                                  </a:rPr>
                                  <m:t>𝐇</m:t>
                                </m:r>
                                <m:r>
                                  <a:rPr lang="en-US" altLang="zh-CN" i="1" kern="100">
                                    <a:solidFill>
                                      <a:prstClr val="black"/>
                                    </a:solidFill>
                                    <a:latin typeface="Cambria Math" panose="02040503050406030204" pitchFamily="18" charset="0"/>
                                  </a:rPr>
                                  <m:t>−</m:t>
                                </m:r>
                                <m:d>
                                  <m:dPr>
                                    <m:ctrlPr>
                                      <a:rPr lang="zh-CN" altLang="zh-CN" i="1" kern="100">
                                        <a:solidFill>
                                          <a:prstClr val="black"/>
                                        </a:solidFill>
                                        <a:latin typeface="Cambria Math" panose="02040503050406030204" pitchFamily="18" charset="0"/>
                                        <a:ea typeface="Cambria Math" panose="02040503050406030204" pitchFamily="18" charset="0"/>
                                      </a:rPr>
                                    </m:ctrlPr>
                                  </m:dPr>
                                  <m:e>
                                    <m:r>
                                      <a:rPr lang="en-US" altLang="zh-CN" i="1" kern="100">
                                        <a:solidFill>
                                          <a:prstClr val="black"/>
                                        </a:solidFill>
                                        <a:latin typeface="Cambria Math" panose="02040503050406030204" pitchFamily="18" charset="0"/>
                                      </a:rPr>
                                      <m:t>𝜎</m:t>
                                    </m:r>
                                    <m:r>
                                      <a:rPr lang="en-US" altLang="zh-CN" i="1" kern="100">
                                        <a:solidFill>
                                          <a:prstClr val="black"/>
                                        </a:solidFill>
                                        <a:latin typeface="Cambria Math" panose="02040503050406030204" pitchFamily="18" charset="0"/>
                                      </a:rPr>
                                      <m:t>+</m:t>
                                    </m:r>
                                    <m:r>
                                      <m:rPr>
                                        <m:sty m:val="p"/>
                                      </m:rPr>
                                      <a:rPr lang="en-US" altLang="zh-CN" kern="100">
                                        <a:solidFill>
                                          <a:prstClr val="black"/>
                                        </a:solidFill>
                                        <a:latin typeface="Cambria Math" panose="02040503050406030204" pitchFamily="18" charset="0"/>
                                      </a:rPr>
                                      <m:t>iεω</m:t>
                                    </m:r>
                                  </m:e>
                                </m:d>
                                <m:r>
                                  <a:rPr lang="en-US" altLang="zh-CN" b="1" i="1" kern="100">
                                    <a:solidFill>
                                      <a:prstClr val="black"/>
                                    </a:solidFill>
                                    <a:latin typeface="Cambria Math" panose="02040503050406030204" pitchFamily="18" charset="0"/>
                                  </a:rPr>
                                  <m:t>𝐄</m:t>
                                </m:r>
                                <m:r>
                                  <a:rPr lang="en-US" altLang="zh-CN" i="1" kern="100">
                                    <a:solidFill>
                                      <a:prstClr val="black"/>
                                    </a:solidFill>
                                    <a:latin typeface="Cambria Math" panose="02040503050406030204" pitchFamily="18" charset="0"/>
                                  </a:rPr>
                                  <m:t>=0</m:t>
                                </m:r>
                                <m:r>
                                  <m:rPr>
                                    <m:nor/>
                                  </m:rPr>
                                  <a:rPr lang="en-US" altLang="zh-CN" kern="100" dirty="0">
                                    <a:solidFill>
                                      <a:prstClr val="black"/>
                                    </a:solidFill>
                                    <a:latin typeface="Times New Roman" panose="02020603050405020304" pitchFamily="18" charset="0"/>
                                  </a:rPr>
                                  <m:t> </m:t>
                                </m:r>
                              </m:e>
                            </m:mr>
                            <m:mr>
                              <m:e>
                                <m:m>
                                  <m:mPr>
                                    <m:mcs>
                                      <m:mc>
                                        <m:mcPr>
                                          <m:count m:val="1"/>
                                          <m:mcJc m:val="center"/>
                                        </m:mcPr>
                                      </m:mc>
                                    </m:mcs>
                                    <m:ctrlPr>
                                      <a:rPr lang="en-US" altLang="zh-CN" i="1" smtClean="0">
                                        <a:latin typeface="Cambria Math" panose="02040503050406030204" pitchFamily="18" charset="0"/>
                                      </a:rPr>
                                    </m:ctrlPr>
                                  </m:mPr>
                                  <m:mr>
                                    <m:e>
                                      <m:r>
                                        <a:rPr lang="en-US" altLang="zh-CN" b="1" i="1" kern="100">
                                          <a:solidFill>
                                            <a:prstClr val="black"/>
                                          </a:solidFill>
                                          <a:latin typeface="Cambria Math" panose="02040503050406030204" pitchFamily="18" charset="0"/>
                                        </a:rPr>
                                        <m:t>𝛁</m:t>
                                      </m:r>
                                      <m:r>
                                        <a:rPr lang="en-US" altLang="zh-CN" kern="100">
                                          <a:solidFill>
                                            <a:prstClr val="black"/>
                                          </a:solidFill>
                                          <a:latin typeface="Cambria Math" panose="02040503050406030204" pitchFamily="18" charset="0"/>
                                        </a:rPr>
                                        <m:t>×</m:t>
                                      </m:r>
                                      <m:r>
                                        <a:rPr lang="en-US" altLang="zh-CN" b="1" i="1" kern="100">
                                          <a:solidFill>
                                            <a:prstClr val="black"/>
                                          </a:solidFill>
                                          <a:latin typeface="Cambria Math" panose="02040503050406030204" pitchFamily="18" charset="0"/>
                                        </a:rPr>
                                        <m:t>𝐇</m:t>
                                      </m:r>
                                      <m:r>
                                        <a:rPr lang="en-US" altLang="zh-CN" kern="100">
                                          <a:solidFill>
                                            <a:prstClr val="black"/>
                                          </a:solidFill>
                                          <a:latin typeface="Cambria Math" panose="02040503050406030204" pitchFamily="18" charset="0"/>
                                        </a:rPr>
                                        <m:t>=</m:t>
                                      </m:r>
                                      <m:r>
                                        <m:rPr>
                                          <m:nor/>
                                        </m:rPr>
                                        <a:rPr lang="en-US" altLang="zh-CN" kern="100" dirty="0">
                                          <a:solidFill>
                                            <a:prstClr val="black"/>
                                          </a:solidFill>
                                          <a:latin typeface="Times New Roman" panose="02020603050405020304" pitchFamily="18" charset="0"/>
                                        </a:rPr>
                                        <m:t>0 </m:t>
                                      </m:r>
                                    </m:e>
                                  </m:mr>
                                  <m:mr>
                                    <m:e>
                                      <m:r>
                                        <a:rPr lang="en-US" altLang="zh-CN" b="1" i="1" kern="100">
                                          <a:solidFill>
                                            <a:prstClr val="black"/>
                                          </a:solidFill>
                                          <a:latin typeface="Cambria Math" panose="02040503050406030204" pitchFamily="18" charset="0"/>
                                        </a:rPr>
                                        <m:t>𝛁</m:t>
                                      </m:r>
                                      <m:r>
                                        <a:rPr lang="en-US" altLang="zh-CN" kern="100">
                                          <a:solidFill>
                                            <a:prstClr val="black"/>
                                          </a:solidFill>
                                          <a:latin typeface="Cambria Math" panose="02040503050406030204" pitchFamily="18" charset="0"/>
                                        </a:rPr>
                                        <m:t>×</m:t>
                                      </m:r>
                                      <m:r>
                                        <a:rPr lang="en-US" altLang="zh-CN" b="1" i="1" kern="100">
                                          <a:solidFill>
                                            <a:prstClr val="black"/>
                                          </a:solidFill>
                                          <a:latin typeface="Cambria Math" panose="02040503050406030204" pitchFamily="18" charset="0"/>
                                        </a:rPr>
                                        <m:t>𝐄</m:t>
                                      </m:r>
                                      <m:r>
                                        <a:rPr lang="en-US" altLang="zh-CN" kern="100">
                                          <a:solidFill>
                                            <a:prstClr val="black"/>
                                          </a:solidFill>
                                          <a:latin typeface="Cambria Math" panose="02040503050406030204" pitchFamily="18" charset="0"/>
                                        </a:rPr>
                                        <m:t>=0</m:t>
                                      </m:r>
                                    </m:e>
                                  </m:mr>
                                </m:m>
                              </m:e>
                            </m:mr>
                          </m:m>
                        </m:e>
                      </m:d>
                    </m:oMath>
                  </m:oMathPara>
                </a14:m>
                <a:endParaRPr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63537" y="2203786"/>
                <a:ext cx="2644314" cy="107971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ele attr="{7AAF9B99-DC0D-4BE9-BA32-314C8EB7A118}"/>
                  </a:ext>
                </a:extLst>
              </p:cNvPr>
              <p:cNvSpPr txBox="1"/>
              <p:nvPr/>
            </p:nvSpPr>
            <p:spPr>
              <a:xfrm>
                <a:off x="4203573" y="2445311"/>
                <a:ext cx="1721946"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p>
                                  <m:sSupPr>
                                    <m:ctrlPr>
                                      <a:rPr lang="zh-CN" altLang="en-US"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m:t>
                                    </m:r>
                                  </m:e>
                                  <m:sup>
                                    <m:r>
                                      <a:rPr lang="en-US" altLang="zh-CN">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𝐄</m:t>
                                </m:r>
                                <m:r>
                                  <a:rPr lang="en-US" altLang="zh-CN">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en-US"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i="1">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𝐄</m:t>
                                </m:r>
                                <m:r>
                                  <a:rPr lang="en-US" altLang="zh-CN">
                                    <a:latin typeface="Cambria Math" panose="02040503050406030204" pitchFamily="18" charset="0"/>
                                    <a:ea typeface="等线" panose="02010600030101010101" pitchFamily="2" charset="-122"/>
                                    <a:cs typeface="Times New Roman" panose="02020603050405020304" pitchFamily="18" charset="0"/>
                                  </a:rPr>
                                  <m:t>=0</m:t>
                                </m:r>
                              </m:e>
                            </m:mr>
                            <m:mr>
                              <m:e>
                                <m:sSup>
                                  <m:sSupPr>
                                    <m:ctrlPr>
                                      <a:rPr lang="zh-CN" altLang="en-US"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m:t>
                                    </m:r>
                                  </m:e>
                                  <m:sup>
                                    <m:r>
                                      <a:rPr lang="en-US" altLang="zh-CN">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𝐇</m:t>
                                </m:r>
                                <m:r>
                                  <a:rPr lang="en-US" altLang="zh-CN">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en-US"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i="1">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𝐇</m:t>
                                </m:r>
                                <m:r>
                                  <a:rPr lang="en-US" altLang="zh-CN">
                                    <a:latin typeface="Cambria Math" panose="02040503050406030204" pitchFamily="18" charset="0"/>
                                    <a:ea typeface="等线" panose="02010600030101010101" pitchFamily="2" charset="-122"/>
                                    <a:cs typeface="Times New Roman" panose="02020603050405020304" pitchFamily="18" charset="0"/>
                                  </a:rPr>
                                  <m:t>=0</m:t>
                                </m:r>
                              </m:e>
                            </m:mr>
                          </m:m>
                        </m:e>
                      </m:d>
                    </m:oMath>
                  </m:oMathPara>
                </a14:m>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4203573" y="2445311"/>
                <a:ext cx="1721946" cy="617861"/>
              </a:xfrm>
              <a:prstGeom prst="rect">
                <a:avLst/>
              </a:prstGeom>
              <a:blipFill rotWithShape="1">
                <a:blip r:embed="rId3"/>
                <a:stretch>
                  <a:fillRect b="-990"/>
                </a:stretch>
              </a:blipFill>
            </p:spPr>
            <p:txBody>
              <a:bodyPr/>
              <a:lstStyle/>
              <a:p>
                <a:r>
                  <a:rPr lang="zh-CN" altLang="en-US">
                    <a:noFill/>
                  </a:rPr>
                  <a:t> </a:t>
                </a:r>
                <a:endParaRPr lang="zh-CN" altLang="en-US">
                  <a:noFill/>
                </a:endParaRPr>
              </a:p>
            </p:txBody>
          </p:sp>
        </mc:Fallback>
      </mc:AlternateContent>
      <p:cxnSp>
        <p:nvCxnSpPr>
          <p:cNvPr id="17" name="直接箭头连接符 16"/>
          <p:cNvCxnSpPr>
            <a:stCxn id="15" idx="3"/>
          </p:cNvCxnSpPr>
          <p:nvPr/>
        </p:nvCxnSpPr>
        <p:spPr>
          <a:xfrm flipV="1">
            <a:off x="5925519" y="2743645"/>
            <a:ext cx="1389681" cy="10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29"/>
          <p:cNvSpPr txBox="1"/>
          <p:nvPr/>
        </p:nvSpPr>
        <p:spPr>
          <a:xfrm>
            <a:off x="5806263" y="2431074"/>
            <a:ext cx="1642052" cy="646331"/>
          </a:xfrm>
          <a:prstGeom prst="rect">
            <a:avLst/>
          </a:prstGeom>
          <a:noFill/>
        </p:spPr>
        <p:txBody>
          <a:bodyPr wrap="square" rtlCol="0">
            <a:spAutoFit/>
          </a:bodyPr>
          <a:lstStyle/>
          <a:p>
            <a:r>
              <a:rPr lang="zh-CN" altLang="en-US" b="1" dirty="0">
                <a:solidFill>
                  <a:srgbClr val="FF0000"/>
                </a:solidFill>
                <a:latin typeface="宋体" panose="02010600030101010101" pitchFamily="2" charset="-122"/>
                <a:ea typeface="宋体" panose="02010600030101010101" pitchFamily="2" charset="-122"/>
              </a:rPr>
              <a:t>引入</a:t>
            </a:r>
            <a:r>
              <a:rPr lang="en-US" altLang="zh-CN" b="1" dirty="0">
                <a:solidFill>
                  <a:srgbClr val="FF0000"/>
                </a:solidFill>
                <a:latin typeface="宋体" panose="02010600030101010101" pitchFamily="2" charset="-122"/>
                <a:ea typeface="宋体" panose="02010600030101010101" pitchFamily="2" charset="-122"/>
              </a:rPr>
              <a:t>F</a:t>
            </a:r>
            <a:r>
              <a:rPr lang="zh-CN" altLang="en-US" b="1" dirty="0">
                <a:solidFill>
                  <a:srgbClr val="FF0000"/>
                </a:solidFill>
                <a:latin typeface="宋体" panose="02010600030101010101" pitchFamily="2" charset="-122"/>
                <a:ea typeface="宋体" panose="02010600030101010101" pitchFamily="2" charset="-122"/>
              </a:rPr>
              <a:t>势求无源的</a:t>
            </a:r>
            <a:r>
              <a:rPr lang="en-US" altLang="zh-CN" b="1" dirty="0">
                <a:solidFill>
                  <a:srgbClr val="FF0000"/>
                </a:solidFill>
                <a:latin typeface="宋体" panose="02010600030101010101" pitchFamily="2" charset="-122"/>
                <a:ea typeface="宋体" panose="02010600030101010101" pitchFamily="2" charset="-122"/>
              </a:rPr>
              <a:t>TE</a:t>
            </a:r>
            <a:r>
              <a:rPr lang="zh-CN" altLang="en-US" b="1" dirty="0">
                <a:solidFill>
                  <a:srgbClr val="FF0000"/>
                </a:solidFill>
                <a:latin typeface="宋体" panose="02010600030101010101" pitchFamily="2" charset="-122"/>
                <a:ea typeface="宋体" panose="02010600030101010101" pitchFamily="2" charset="-122"/>
              </a:rPr>
              <a:t>极化场</a:t>
            </a:r>
            <a:endParaRPr lang="zh-CN" altLang="en-US" b="1"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22" name="文本框 21">
                <a:extLst>
                  <a:ext uri="{FF2B5EF4-FFF2-40B4-BE49-F238E27FC236}">
                    <ele attr="{B3FAE188-47F2-41CD-A783-AB2CB9CCB30B}"/>
                  </a:ext>
                </a:extLst>
              </p:cNvPr>
              <p:cNvSpPr txBox="1"/>
              <p:nvPr/>
            </p:nvSpPr>
            <p:spPr>
              <a:xfrm>
                <a:off x="7448314" y="2615739"/>
                <a:ext cx="15673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m:t>
                          </m:r>
                        </m:e>
                        <m:sup>
                          <m:r>
                            <a:rPr lang="en-US" altLang="zh-CN" i="1">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i="1">
                          <a:latin typeface="Cambria Math" panose="02040503050406030204" pitchFamily="18" charset="0"/>
                          <a:ea typeface="等线" panose="02010600030101010101" pitchFamily="2" charset="-122"/>
                          <a:cs typeface="Times New Roman" panose="02020603050405020304" pitchFamily="18" charset="0"/>
                        </a:rPr>
                        <m:t>𝐹</m:t>
                      </m:r>
                      <m:r>
                        <a:rPr lang="en-US" altLang="zh-CN" i="1">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i="1">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i="1">
                          <a:latin typeface="Cambria Math" panose="02040503050406030204" pitchFamily="18" charset="0"/>
                          <a:ea typeface="等线" panose="02010600030101010101" pitchFamily="2" charset="-122"/>
                          <a:cs typeface="Times New Roman" panose="02020603050405020304" pitchFamily="18" charset="0"/>
                        </a:rPr>
                        <m:t>𝐹</m:t>
                      </m:r>
                      <m:r>
                        <a:rPr lang="en-US" altLang="zh-CN" i="1">
                          <a:latin typeface="Cambria Math" panose="02040503050406030204" pitchFamily="18" charset="0"/>
                          <a:ea typeface="等线" panose="02010600030101010101" pitchFamily="2" charset="-122"/>
                          <a:cs typeface="Times New Roman" panose="02020603050405020304" pitchFamily="18" charset="0"/>
                        </a:rPr>
                        <m:t>=0</m:t>
                      </m:r>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7448314" y="2615739"/>
                <a:ext cx="1567352" cy="276999"/>
              </a:xfrm>
              <a:prstGeom prst="rect">
                <a:avLst/>
              </a:prstGeom>
              <a:blipFill rotWithShape="1">
                <a:blip r:embed="rId4"/>
                <a:stretch>
                  <a:fillRect l="-3113" t="-4348" r="-3113" b="-6522"/>
                </a:stretch>
              </a:blipFill>
            </p:spPr>
            <p:txBody>
              <a:bodyPr/>
              <a:lstStyle/>
              <a:p>
                <a:r>
                  <a:rPr lang="zh-CN" altLang="en-US">
                    <a:noFill/>
                  </a:rPr>
                  <a:t> </a:t>
                </a:r>
                <a:endParaRPr lang="zh-CN" altLang="en-US">
                  <a:noFill/>
                </a:endParaRPr>
              </a:p>
            </p:txBody>
          </p:sp>
        </mc:Fallback>
      </mc:AlternateContent>
      <p:cxnSp>
        <p:nvCxnSpPr>
          <p:cNvPr id="43" name="直接箭头连接符 42"/>
          <p:cNvCxnSpPr>
            <a:endCxn id="44" idx="2"/>
          </p:cNvCxnSpPr>
          <p:nvPr/>
        </p:nvCxnSpPr>
        <p:spPr>
          <a:xfrm flipH="1">
            <a:off x="7862658" y="2892738"/>
            <a:ext cx="19470" cy="10472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7493326" y="2892738"/>
            <a:ext cx="738664" cy="1047279"/>
          </a:xfrm>
          <a:prstGeom prst="rect">
            <a:avLst/>
          </a:prstGeom>
          <a:noFill/>
        </p:spPr>
        <p:txBody>
          <a:bodyPr vert="eaVert" wrap="square" rtlCol="0">
            <a:spAutoFit/>
          </a:bodyPr>
          <a:lstStyle/>
          <a:p>
            <a:r>
              <a:rPr lang="zh-CN" altLang="en-US" b="1" dirty="0">
                <a:solidFill>
                  <a:schemeClr val="accent6"/>
                </a:solidFill>
              </a:rPr>
              <a:t>引入傅里叶变换对</a:t>
            </a:r>
            <a:endParaRPr lang="zh-CN" altLang="en-US" b="1" dirty="0">
              <a:solidFill>
                <a:schemeClr val="accent6"/>
              </a:solidFill>
            </a:endParaRPr>
          </a:p>
        </p:txBody>
      </p:sp>
      <p:grpSp>
        <p:nvGrpSpPr>
          <p:cNvPr id="8" name="组合 7"/>
          <p:cNvGrpSpPr/>
          <p:nvPr/>
        </p:nvGrpSpPr>
        <p:grpSpPr>
          <a:xfrm>
            <a:off x="107283" y="3807691"/>
            <a:ext cx="8054491" cy="1289905"/>
            <a:chOff x="249880" y="3778923"/>
            <a:chExt cx="8054491" cy="1289905"/>
          </a:xfrm>
        </p:grpSpPr>
        <p:grpSp>
          <p:nvGrpSpPr>
            <p:cNvPr id="7" name="组合 6"/>
            <p:cNvGrpSpPr/>
            <p:nvPr/>
          </p:nvGrpSpPr>
          <p:grpSpPr>
            <a:xfrm>
              <a:off x="249880" y="3778923"/>
              <a:ext cx="8054491" cy="1289905"/>
              <a:chOff x="412840" y="3757632"/>
              <a:chExt cx="8054491" cy="1289905"/>
            </a:xfrm>
          </p:grpSpPr>
          <mc:AlternateContent xmlns:mc="http://schemas.openxmlformats.org/markup-compatibility/2006">
            <mc:Choice xmlns:a14="http://schemas.microsoft.com/office/drawing/2010/main" Requires="a14">
              <p:sp>
                <p:nvSpPr>
                  <p:cNvPr id="23" name="文本框 22">
                    <a:extLst>
                      <a:ext uri="{FF2B5EF4-FFF2-40B4-BE49-F238E27FC236}">
                        <ele attr="{3B9BC857-5E26-465E-84C8-8FFCC6676835}"/>
                      </a:ext>
                    </a:extLst>
                  </p:cNvPr>
                  <p:cNvSpPr txBox="1"/>
                  <p:nvPr/>
                </p:nvSpPr>
                <p:spPr>
                  <a:xfrm>
                    <a:off x="4130948" y="3757632"/>
                    <a:ext cx="4336383" cy="12899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𝐹</m:t>
                                      </m:r>
                                    </m:e>
                                  </m:acc>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𝑥</m:t>
                                          </m:r>
                                        </m:sub>
                                      </m:sSub>
                                      <m:r>
                                        <a:rPr lang="en-US" altLang="zh-CN">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𝑦</m:t>
                                          </m:r>
                                        </m:sub>
                                      </m:sSub>
                                      <m:r>
                                        <a:rPr lang="en-US" altLang="zh-CN">
                                          <a:latin typeface="Cambria Math" panose="02040503050406030204" pitchFamily="18" charset="0"/>
                                        </a:rPr>
                                        <m:t>,</m:t>
                                      </m:r>
                                      <m:r>
                                        <a:rPr lang="en-US" altLang="zh-CN" i="1">
                                          <a:latin typeface="Cambria Math" panose="02040503050406030204" pitchFamily="18" charset="0"/>
                                        </a:rPr>
                                        <m:t>𝑧</m:t>
                                      </m:r>
                                    </m:e>
                                  </m:d>
                                  <m:r>
                                    <a:rPr lang="en-US" altLang="zh-CN">
                                      <a:latin typeface="Cambria Math" panose="02040503050406030204" pitchFamily="18" charset="0"/>
                                    </a:rPr>
                                    <m:t>=</m:t>
                                  </m:r>
                                  <m:nary>
                                    <m:naryPr>
                                      <m:limLoc m:val="subSup"/>
                                      <m:ctrlPr>
                                        <a:rPr lang="zh-CN" altLang="en-US" i="1">
                                          <a:latin typeface="Cambria Math" panose="02040503050406030204" pitchFamily="18" charset="0"/>
                                        </a:rPr>
                                      </m:ctrlPr>
                                    </m:naryPr>
                                    <m:sub>
                                      <m:r>
                                        <a:rPr lang="en-US" altLang="zh-CN" i="1">
                                          <a:latin typeface="Cambria Math" panose="02040503050406030204" pitchFamily="18" charset="0"/>
                                        </a:rPr>
                                        <m:t>−</m:t>
                                      </m:r>
                                      <m:r>
                                        <a:rPr lang="en-US" altLang="zh-CN">
                                          <a:latin typeface="Cambria Math" panose="02040503050406030204" pitchFamily="18" charset="0"/>
                                        </a:rPr>
                                        <m:t>∞</m:t>
                                      </m:r>
                                    </m:sub>
                                    <m:sup>
                                      <m:r>
                                        <a:rPr lang="en-US" altLang="zh-CN">
                                          <a:latin typeface="Cambria Math" panose="02040503050406030204" pitchFamily="18" charset="0"/>
                                        </a:rPr>
                                        <m:t>∞</m:t>
                                      </m:r>
                                    </m:sup>
                                    <m:e>
                                      <m:nary>
                                        <m:naryPr>
                                          <m:limLoc m:val="subSup"/>
                                          <m:ctrlPr>
                                            <a:rPr lang="zh-CN" altLang="en-US" i="1">
                                              <a:latin typeface="Cambria Math" panose="02040503050406030204" pitchFamily="18" charset="0"/>
                                            </a:rPr>
                                          </m:ctrlPr>
                                        </m:naryPr>
                                        <m:sub>
                                          <m:r>
                                            <a:rPr lang="en-US" altLang="zh-CN" i="1">
                                              <a:latin typeface="Cambria Math" panose="02040503050406030204" pitchFamily="18" charset="0"/>
                                            </a:rPr>
                                            <m:t>−</m:t>
                                          </m:r>
                                          <m:r>
                                            <a:rPr lang="en-US" altLang="zh-CN">
                                              <a:latin typeface="Cambria Math" panose="02040503050406030204" pitchFamily="18" charset="0"/>
                                            </a:rPr>
                                            <m:t>∞</m:t>
                                          </m:r>
                                        </m:sub>
                                        <m:sup>
                                          <m:r>
                                            <a:rPr lang="en-US" altLang="zh-CN">
                                              <a:latin typeface="Cambria Math" panose="02040503050406030204" pitchFamily="18" charset="0"/>
                                            </a:rPr>
                                            <m:t>∞</m:t>
                                          </m:r>
                                        </m:sup>
                                        <m:e>
                                          <m:r>
                                            <a:rPr lang="en-US" altLang="zh-CN" i="1">
                                              <a:latin typeface="Cambria Math" panose="02040503050406030204" pitchFamily="18" charset="0"/>
                                            </a:rPr>
                                            <m:t>𝐹</m:t>
                                          </m:r>
                                          <m:d>
                                            <m:dPr>
                                              <m:ctrlPr>
                                                <a:rPr lang="zh-CN" altLang="en-US"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r>
                                                <a:rPr lang="en-US" altLang="zh-CN">
                                                  <a:latin typeface="Cambria Math" panose="02040503050406030204" pitchFamily="18" charset="0"/>
                                                </a:rPr>
                                                <m:t>,</m:t>
                                              </m:r>
                                              <m:r>
                                                <a:rPr lang="en-US" altLang="zh-CN" i="1">
                                                  <a:latin typeface="Cambria Math" panose="02040503050406030204" pitchFamily="18" charset="0"/>
                                                </a:rPr>
                                                <m:t>𝑧</m:t>
                                              </m:r>
                                            </m:e>
                                          </m:d>
                                          <m:sSup>
                                            <m:sSupPr>
                                              <m:ctrlPr>
                                                <a:rPr lang="zh-CN" altLang="en-US"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𝑥</m:t>
                                                      </m:r>
                                                    </m:sub>
                                                  </m:sSub>
                                                  <m:r>
                                                    <a:rPr lang="en-US" altLang="zh-CN" i="1">
                                                      <a:latin typeface="Cambria Math" panose="02040503050406030204" pitchFamily="18" charset="0"/>
                                                    </a:rPr>
                                                    <m:t>𝑥</m:t>
                                                  </m:r>
                                                  <m:r>
                                                    <a:rPr lang="en-US" altLang="zh-CN">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𝑦</m:t>
                                                      </m:r>
                                                    </m:sub>
                                                  </m:sSub>
                                                  <m:r>
                                                    <a:rPr lang="en-US" altLang="zh-CN" i="1">
                                                      <a:latin typeface="Cambria Math" panose="02040503050406030204" pitchFamily="18" charset="0"/>
                                                    </a:rPr>
                                                    <m:t>𝑦</m:t>
                                                  </m:r>
                                                </m:e>
                                              </m:d>
                                            </m:sup>
                                          </m:sSup>
                                        </m:e>
                                      </m:nary>
                                      <m:r>
                                        <a:rPr lang="en-US" altLang="zh-CN" i="1">
                                          <a:latin typeface="Cambria Math" panose="02040503050406030204" pitchFamily="18" charset="0"/>
                                        </a:rPr>
                                        <m:t>𝑑𝑥𝑑𝑦</m:t>
                                      </m:r>
                                    </m:e>
                                  </m:nary>
                                </m:e>
                                <m:e>
                                  <m:r>
                                    <a:rPr lang="en-US" altLang="zh-CN" i="1">
                                      <a:latin typeface="Cambria Math" panose="02040503050406030204" pitchFamily="18" charset="0"/>
                                    </a:rPr>
                                    <m:t>𝐹</m:t>
                                  </m:r>
                                  <m:d>
                                    <m:dPr>
                                      <m:ctrlPr>
                                        <a:rPr lang="zh-CN" altLang="en-US"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𝑦</m:t>
                                      </m:r>
                                      <m:r>
                                        <a:rPr lang="en-US" altLang="zh-CN">
                                          <a:latin typeface="Cambria Math" panose="02040503050406030204" pitchFamily="18" charset="0"/>
                                        </a:rPr>
                                        <m:t>,</m:t>
                                      </m:r>
                                      <m:r>
                                        <a:rPr lang="en-US" altLang="zh-CN" i="1">
                                          <a:latin typeface="Cambria Math" panose="02040503050406030204" pitchFamily="18" charset="0"/>
                                        </a:rPr>
                                        <m:t>𝑧</m:t>
                                      </m:r>
                                    </m:e>
                                  </m:d>
                                  <m:r>
                                    <a:rPr lang="en-US" altLang="zh-CN">
                                      <a:latin typeface="Cambria Math" panose="02040503050406030204" pitchFamily="18" charset="0"/>
                                    </a:rPr>
                                    <m:t>=</m:t>
                                  </m:r>
                                  <m:nary>
                                    <m:naryPr>
                                      <m:limLoc m:val="subSup"/>
                                      <m:ctrlPr>
                                        <a:rPr lang="zh-CN" altLang="en-US" i="1">
                                          <a:latin typeface="Cambria Math" panose="02040503050406030204" pitchFamily="18" charset="0"/>
                                        </a:rPr>
                                      </m:ctrlPr>
                                    </m:naryPr>
                                    <m:sub>
                                      <m:r>
                                        <a:rPr lang="en-US" altLang="zh-CN" i="1">
                                          <a:latin typeface="Cambria Math" panose="02040503050406030204" pitchFamily="18" charset="0"/>
                                        </a:rPr>
                                        <m:t>−</m:t>
                                      </m:r>
                                      <m:r>
                                        <a:rPr lang="en-US" altLang="zh-CN">
                                          <a:latin typeface="Cambria Math" panose="02040503050406030204" pitchFamily="18" charset="0"/>
                                        </a:rPr>
                                        <m:t>∞</m:t>
                                      </m:r>
                                    </m:sub>
                                    <m:sup>
                                      <m:r>
                                        <a:rPr lang="en-US" altLang="zh-CN">
                                          <a:latin typeface="Cambria Math" panose="02040503050406030204" pitchFamily="18" charset="0"/>
                                        </a:rPr>
                                        <m:t>∞</m:t>
                                      </m:r>
                                    </m:sup>
                                    <m:e>
                                      <m:nary>
                                        <m:naryPr>
                                          <m:limLoc m:val="subSup"/>
                                          <m:ctrlPr>
                                            <a:rPr lang="zh-CN" altLang="en-US" i="1">
                                              <a:latin typeface="Cambria Math" panose="02040503050406030204" pitchFamily="18" charset="0"/>
                                            </a:rPr>
                                          </m:ctrlPr>
                                        </m:naryPr>
                                        <m:sub>
                                          <m:r>
                                            <a:rPr lang="en-US" altLang="zh-CN" i="1">
                                              <a:latin typeface="Cambria Math" panose="02040503050406030204" pitchFamily="18" charset="0"/>
                                            </a:rPr>
                                            <m:t>−</m:t>
                                          </m:r>
                                          <m:r>
                                            <a:rPr lang="en-US" altLang="zh-CN">
                                              <a:latin typeface="Cambria Math" panose="02040503050406030204" pitchFamily="18" charset="0"/>
                                            </a:rPr>
                                            <m:t>∞</m:t>
                                          </m:r>
                                        </m:sub>
                                        <m:sup>
                                          <m:r>
                                            <a:rPr lang="en-US" altLang="zh-CN">
                                              <a:latin typeface="Cambria Math" panose="02040503050406030204" pitchFamily="18" charset="0"/>
                                            </a:rPr>
                                            <m:t>∞</m:t>
                                          </m:r>
                                        </m:sup>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𝐹</m:t>
                                              </m:r>
                                            </m:e>
                                          </m:acc>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𝑥</m:t>
                                                  </m:r>
                                                </m:sub>
                                              </m:sSub>
                                              <m:r>
                                                <a:rPr lang="en-US" altLang="zh-CN">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𝑦</m:t>
                                                  </m:r>
                                                </m:sub>
                                              </m:sSub>
                                              <m:r>
                                                <a:rPr lang="en-US" altLang="zh-CN">
                                                  <a:latin typeface="Cambria Math" panose="02040503050406030204" pitchFamily="18" charset="0"/>
                                                </a:rPr>
                                                <m:t>,</m:t>
                                              </m:r>
                                              <m:r>
                                                <a:rPr lang="en-US" altLang="zh-CN" i="1">
                                                  <a:latin typeface="Cambria Math" panose="02040503050406030204" pitchFamily="18" charset="0"/>
                                                </a:rPr>
                                                <m:t>𝑧</m:t>
                                              </m:r>
                                            </m:e>
                                          </m:d>
                                          <m:sSup>
                                            <m:sSupPr>
                                              <m:ctrlPr>
                                                <a:rPr lang="zh-CN" altLang="en-US"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𝑖</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𝑥</m:t>
                                                      </m:r>
                                                    </m:sub>
                                                  </m:sSub>
                                                  <m:r>
                                                    <a:rPr lang="en-US" altLang="zh-CN" i="1">
                                                      <a:latin typeface="Cambria Math" panose="02040503050406030204" pitchFamily="18" charset="0"/>
                                                    </a:rPr>
                                                    <m:t>𝑥</m:t>
                                                  </m:r>
                                                  <m:r>
                                                    <a:rPr lang="en-US" altLang="zh-CN">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𝑦</m:t>
                                                      </m:r>
                                                    </m:sub>
                                                  </m:sSub>
                                                  <m:r>
                                                    <a:rPr lang="en-US" altLang="zh-CN" i="1">
                                                      <a:latin typeface="Cambria Math" panose="02040503050406030204" pitchFamily="18" charset="0"/>
                                                    </a:rPr>
                                                    <m:t>𝑦</m:t>
                                                  </m:r>
                                                </m:e>
                                              </m:d>
                                            </m:sup>
                                          </m:sSup>
                                        </m:e>
                                      </m:nary>
                                      <m:r>
                                        <a:rPr lang="en-US" altLang="zh-CN" i="1">
                                          <a:latin typeface="Cambria Math" panose="02040503050406030204" pitchFamily="18" charset="0"/>
                                        </a:rPr>
                                        <m:t>𝑑</m:t>
                                      </m:r>
                                      <m:sSub>
                                        <m:sSubPr>
                                          <m:ctrlPr>
                                            <a:rPr lang="zh-CN" altLang="en-US"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𝑥</m:t>
                                          </m:r>
                                        </m:sub>
                                      </m:sSub>
                                      <m:r>
                                        <a:rPr lang="en-US" altLang="zh-CN" i="1">
                                          <a:latin typeface="Cambria Math" panose="02040503050406030204" pitchFamily="18" charset="0"/>
                                        </a:rPr>
                                        <m:t>𝑑</m:t>
                                      </m:r>
                                      <m:sSub>
                                        <m:sSubPr>
                                          <m:ctrlPr>
                                            <a:rPr lang="zh-CN" altLang="en-US"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𝑦</m:t>
                                          </m:r>
                                        </m:sub>
                                      </m:sSub>
                                    </m:e>
                                  </m:nary>
                                </m:e>
                              </m:eqArr>
                            </m:e>
                          </m:d>
                        </m:oMath>
                      </m:oMathPara>
                    </a14:m>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a:xfrm>
                    <a:off x="4130948" y="3757632"/>
                    <a:ext cx="4336383" cy="1289905"/>
                  </a:xfrm>
                  <a:prstGeom prst="rect">
                    <a:avLst/>
                  </a:prstGeom>
                  <a:blipFill rotWithShape="1">
                    <a:blip r:embed="rId5"/>
                    <a:stretch>
                      <a:fillRect r="-1814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a:extLst>
                      <a:ext uri="{FF2B5EF4-FFF2-40B4-BE49-F238E27FC236}">
                        <ele attr="{502D6A3C-9B48-48E9-9E94-68A85D29DC10}"/>
                      </a:ext>
                    </a:extLst>
                  </p:cNvPr>
                  <p:cNvSpPr/>
                  <p:nvPr/>
                </p:nvSpPr>
                <p:spPr>
                  <a:xfrm>
                    <a:off x="412840" y="4050167"/>
                    <a:ext cx="1737014" cy="6538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𝑑</m:t>
                                  </m:r>
                                </m:e>
                                <m:sup>
                                  <m:r>
                                    <a:rPr lang="zh-CN" altLang="en-US" i="0">
                                      <a:latin typeface="Cambria Math" panose="02040503050406030204" pitchFamily="18" charset="0"/>
                                    </a:rPr>
                                    <m:t>2</m:t>
                                  </m:r>
                                </m:sup>
                              </m:sSup>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𝐹</m:t>
                                  </m:r>
                                </m:e>
                              </m:acc>
                            </m:num>
                            <m:den>
                              <m:r>
                                <a:rPr lang="zh-CN" altLang="en-US" i="1">
                                  <a:latin typeface="Cambria Math" panose="02040503050406030204" pitchFamily="18" charset="0"/>
                                </a:rPr>
                                <m:t>𝑑</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0">
                                  <a:latin typeface="Cambria Math" panose="02040503050406030204" pitchFamily="18" charset="0"/>
                                </a:rPr>
                                <m:t>2</m:t>
                              </m:r>
                            </m:sup>
                          </m:sSup>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𝐹</m:t>
                              </m:r>
                            </m:e>
                          </m:acc>
                          <m:r>
                            <a:rPr lang="zh-CN" altLang="en-US" i="0">
                              <a:latin typeface="Cambria Math" panose="02040503050406030204" pitchFamily="18" charset="0"/>
                            </a:rPr>
                            <m:t>=0</m:t>
                          </m:r>
                        </m:oMath>
                      </m:oMathPara>
                    </a14:m>
                    <a:endParaRPr lang="zh-CN" altLang="en-US" dirty="0"/>
                  </a:p>
                </p:txBody>
              </p:sp>
            </mc:Choice>
            <mc:Fallback>
              <p:sp>
                <p:nvSpPr>
                  <p:cNvPr id="48" name="矩形 47"/>
                  <p:cNvSpPr>
                    <a:spLocks noRot="1" noChangeAspect="1" noMove="1" noResize="1" noEditPoints="1" noAdjustHandles="1" noChangeArrowheads="1" noChangeShapeType="1" noTextEdit="1"/>
                  </p:cNvSpPr>
                  <p:nvPr/>
                </p:nvSpPr>
                <p:spPr>
                  <a:xfrm>
                    <a:off x="412840" y="4050167"/>
                    <a:ext cx="1737014" cy="653897"/>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
            <p:nvSpPr>
              <p:cNvPr id="53" name="文本框 52"/>
              <p:cNvSpPr txBox="1"/>
              <p:nvPr/>
            </p:nvSpPr>
            <p:spPr>
              <a:xfrm>
                <a:off x="2163384" y="4069627"/>
                <a:ext cx="1920240" cy="922020"/>
              </a:xfrm>
              <a:prstGeom prst="rect">
                <a:avLst/>
              </a:prstGeom>
              <a:noFill/>
            </p:spPr>
            <p:txBody>
              <a:bodyPr wrap="square" rtlCol="0">
                <a:spAutoFit/>
              </a:bodyPr>
              <a:lstStyle/>
              <a:p>
                <a:r>
                  <a:rPr lang="zh-CN" altLang="en-US" b="1" dirty="0">
                    <a:solidFill>
                      <a:srgbClr val="FF0000"/>
                    </a:solidFill>
                    <a:latin typeface="宋体" panose="02010600030101010101" pitchFamily="2" charset="-122"/>
                    <a:ea typeface="宋体" panose="02010600030101010101" pitchFamily="2" charset="-122"/>
                  </a:rPr>
                  <a:t>将多元偏</a:t>
                </a:r>
                <a:r>
                  <a:rPr lang="zh-CN" altLang="en-US" b="1" dirty="0">
                    <a:solidFill>
                      <a:srgbClr val="FF0000"/>
                    </a:solidFill>
                    <a:latin typeface="宋体" panose="02010600030101010101" pitchFamily="2" charset="-122"/>
                    <a:ea typeface="宋体" panose="02010600030101010101" pitchFamily="2" charset="-122"/>
                  </a:rPr>
                  <a:t>微分方程变为常微分方程</a:t>
                </a:r>
                <a:endParaRPr lang="zh-CN" altLang="en-US" b="1" dirty="0">
                  <a:solidFill>
                    <a:srgbClr val="FF0000"/>
                  </a:solidFill>
                  <a:latin typeface="宋体" panose="02010600030101010101" pitchFamily="2" charset="-122"/>
                  <a:ea typeface="宋体" panose="02010600030101010101" pitchFamily="2" charset="-122"/>
                </a:endParaRPr>
              </a:p>
            </p:txBody>
          </p:sp>
        </p:grpSp>
        <p:cxnSp>
          <p:nvCxnSpPr>
            <p:cNvPr id="52" name="直接箭头连接符 51"/>
            <p:cNvCxnSpPr/>
            <p:nvPr/>
          </p:nvCxnSpPr>
          <p:spPr>
            <a:xfrm flipH="1" flipV="1">
              <a:off x="1933739" y="4430623"/>
              <a:ext cx="205056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4" name="矩形 53"/>
          <p:cNvSpPr/>
          <p:nvPr/>
        </p:nvSpPr>
        <p:spPr>
          <a:xfrm>
            <a:off x="37644" y="4953139"/>
            <a:ext cx="183505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有源的情况：</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5" name="矩形 54">
                <a:extLst>
                  <a:ext uri="{FF2B5EF4-FFF2-40B4-BE49-F238E27FC236}">
                    <ele attr="{6AFC6DD5-85B9-4D23-8A21-090F358CF24F}"/>
                  </a:ext>
                </a:extLst>
              </p:cNvPr>
              <p:cNvSpPr/>
              <p:nvPr/>
            </p:nvSpPr>
            <p:spPr>
              <a:xfrm>
                <a:off x="-39654" y="5364146"/>
                <a:ext cx="3946786"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𝐹</m:t>
                      </m:r>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𝑘</m:t>
                          </m:r>
                        </m:e>
                        <m:sub>
                          <m:r>
                            <a:rPr lang="zh-CN" altLang="en-US" i="0">
                              <a:latin typeface="Cambria Math" panose="02040503050406030204" pitchFamily="18" charset="0"/>
                            </a:rPr>
                            <m:t>0</m:t>
                          </m:r>
                        </m:sub>
                        <m:sup>
                          <m:r>
                            <a:rPr lang="zh-CN" altLang="en-US" i="0">
                              <a:latin typeface="Cambria Math" panose="02040503050406030204" pitchFamily="18" charset="0"/>
                            </a:rPr>
                            <m:t>2</m:t>
                          </m:r>
                        </m:sup>
                      </m:sSubSup>
                      <m:r>
                        <a:rPr lang="zh-CN" altLang="en-US" i="1">
                          <a:latin typeface="Cambria Math" panose="02040503050406030204" pitchFamily="18" charset="0"/>
                        </a:rPr>
                        <m:t>𝐹</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𝑧</m:t>
                              </m:r>
                            </m:e>
                          </m:acc>
                        </m:e>
                        <m:sub>
                          <m:r>
                            <a:rPr lang="zh-CN" altLang="en-US" i="0">
                              <a:latin typeface="Cambria Math" panose="02040503050406030204" pitchFamily="18" charset="0"/>
                            </a:rPr>
                            <m:t>0</m:t>
                          </m:r>
                        </m:sub>
                      </m:sSub>
                      <m:r>
                        <a:rPr lang="zh-CN" altLang="en-US" i="1">
                          <a:latin typeface="Cambria Math" panose="02040503050406030204" pitchFamily="18" charset="0"/>
                        </a:rPr>
                        <m:t>𝑚</m:t>
                      </m:r>
                      <m:r>
                        <a:rPr lang="zh-CN" altLang="en-US" i="1">
                          <a:latin typeface="Cambria Math" panose="02040503050406030204" pitchFamily="18" charset="0"/>
                        </a:rPr>
                        <m:t>𝛿</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1">
                          <a:latin typeface="Cambria Math" panose="02040503050406030204" pitchFamily="18" charset="0"/>
                        </a:rPr>
                        <m:t>𝛿</m:t>
                      </m:r>
                      <m:d>
                        <m:dPr>
                          <m:ctrlPr>
                            <a:rPr lang="zh-CN" altLang="en-US" i="1">
                              <a:latin typeface="Cambria Math" panose="02040503050406030204" pitchFamily="18" charset="0"/>
                            </a:rPr>
                          </m:ctrlPr>
                        </m:dPr>
                        <m:e>
                          <m:r>
                            <a:rPr lang="zh-CN" altLang="en-US" i="1">
                              <a:latin typeface="Cambria Math" panose="02040503050406030204" pitchFamily="18" charset="0"/>
                            </a:rPr>
                            <m:t>𝑦</m:t>
                          </m:r>
                        </m:e>
                      </m:d>
                      <m:r>
                        <a:rPr lang="zh-CN" altLang="en-US" i="1">
                          <a:latin typeface="Cambria Math" panose="02040503050406030204" pitchFamily="18" charset="0"/>
                        </a:rPr>
                        <m:t>𝛿</m:t>
                      </m:r>
                      <m:d>
                        <m:dPr>
                          <m:ctrlPr>
                            <a:rPr lang="zh-CN" altLang="en-US" i="1">
                              <a:latin typeface="Cambria Math" panose="02040503050406030204" pitchFamily="18" charset="0"/>
                            </a:rPr>
                          </m:ctrlPr>
                        </m:dPr>
                        <m:e>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h</m:t>
                          </m:r>
                        </m:e>
                      </m:d>
                    </m:oMath>
                  </m:oMathPara>
                </a14:m>
                <a:endParaRPr lang="zh-CN" altLang="en-US" dirty="0"/>
              </a:p>
            </p:txBody>
          </p:sp>
        </mc:Choice>
        <mc:Fallback>
          <p:sp>
            <p:nvSpPr>
              <p:cNvPr id="55" name="矩形 54"/>
              <p:cNvSpPr>
                <a:spLocks noRot="1" noChangeAspect="1" noMove="1" noResize="1" noEditPoints="1" noAdjustHandles="1" noChangeArrowheads="1" noChangeShapeType="1" noTextEdit="1"/>
              </p:cNvSpPr>
              <p:nvPr/>
            </p:nvSpPr>
            <p:spPr>
              <a:xfrm>
                <a:off x="-39654" y="5364146"/>
                <a:ext cx="3946786" cy="374783"/>
              </a:xfrm>
              <a:prstGeom prst="rect">
                <a:avLst/>
              </a:prstGeom>
              <a:blipFill rotWithShape="1">
                <a:blip r:embed="rId7"/>
                <a:stretch>
                  <a:fillRect t="-4918" b="-6557"/>
                </a:stretch>
              </a:blipFill>
            </p:spPr>
            <p:txBody>
              <a:bodyPr/>
              <a:lstStyle/>
              <a:p>
                <a:r>
                  <a:rPr lang="zh-CN" altLang="en-US">
                    <a:noFill/>
                  </a:rPr>
                  <a:t> </a:t>
                </a:r>
                <a:endParaRPr lang="zh-CN" altLang="en-US">
                  <a:noFill/>
                </a:endParaRPr>
              </a:p>
            </p:txBody>
          </p:sp>
        </mc:Fallback>
      </mc:AlternateContent>
      <p:cxnSp>
        <p:nvCxnSpPr>
          <p:cNvPr id="57" name="直接箭头连接符 56"/>
          <p:cNvCxnSpPr/>
          <p:nvPr/>
        </p:nvCxnSpPr>
        <p:spPr>
          <a:xfrm>
            <a:off x="3815595" y="5551777"/>
            <a:ext cx="1622232" cy="6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8" name="矩形 57">
                <a:extLst>
                  <a:ext uri="{FF2B5EF4-FFF2-40B4-BE49-F238E27FC236}">
                    <ele attr="{74A2163F-98DE-4F63-A91B-998A20A39C67}"/>
                  </a:ext>
                </a:extLst>
              </p:cNvPr>
              <p:cNvSpPr/>
              <p:nvPr/>
            </p:nvSpPr>
            <p:spPr>
              <a:xfrm>
                <a:off x="5380933" y="5364146"/>
                <a:ext cx="3857160" cy="4162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𝐹</m:t>
                          </m:r>
                        </m:e>
                      </m:acc>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𝑥</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𝑦</m:t>
                              </m:r>
                            </m:sub>
                          </m:sSub>
                          <m:r>
                            <a:rPr lang="zh-CN" altLang="en-US" i="0">
                              <a:latin typeface="Cambria Math" panose="02040503050406030204" pitchFamily="18" charset="0"/>
                            </a:rPr>
                            <m:t>,</m:t>
                          </m:r>
                          <m:r>
                            <a:rPr lang="zh-CN" altLang="en-US" i="1">
                              <a:latin typeface="Cambria Math" panose="02040503050406030204" pitchFamily="18" charset="0"/>
                            </a:rPr>
                            <m:t>𝑧</m:t>
                          </m:r>
                        </m:e>
                      </m:d>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𝑧</m:t>
                                      </m:r>
                                    </m:e>
                                  </m:acc>
                                </m:e>
                                <m:sub>
                                  <m:r>
                                    <a:rPr lang="zh-CN" altLang="en-US" i="0">
                                      <a:latin typeface="Cambria Math" panose="02040503050406030204" pitchFamily="18" charset="0"/>
                                    </a:rPr>
                                    <m:t>0</m:t>
                                  </m:r>
                                </m:sub>
                              </m:sSub>
                              <m:r>
                                <a:rPr lang="zh-CN" altLang="en-US" i="1">
                                  <a:latin typeface="Cambria Math" panose="02040503050406030204" pitchFamily="18" charset="0"/>
                                </a:rPr>
                                <m:t>𝑚</m:t>
                              </m:r>
                            </m:e>
                          </m:d>
                        </m:num>
                        <m:den>
                          <m:d>
                            <m:dPr>
                              <m:ctrlPr>
                                <a:rPr lang="zh-CN" altLang="en-US" i="1">
                                  <a:latin typeface="Cambria Math" panose="02040503050406030204" pitchFamily="18" charset="0"/>
                                </a:rPr>
                              </m:ctrlPr>
                            </m:dPr>
                            <m:e>
                              <m:r>
                                <a:rPr lang="zh-CN" altLang="en-US" i="0">
                                  <a:latin typeface="Cambria Math" panose="02040503050406030204" pitchFamily="18" charset="0"/>
                                </a:rPr>
                                <m:t>2</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0">
                                      <a:latin typeface="Cambria Math" panose="02040503050406030204" pitchFamily="18" charset="0"/>
                                    </a:rPr>
                                    <m:t>0</m:t>
                                  </m:r>
                                </m:sub>
                              </m:sSub>
                            </m:e>
                          </m:d>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0">
                                  <a:latin typeface="Cambria Math" panose="02040503050406030204" pitchFamily="18" charset="0"/>
                                </a:rPr>
                                <m:t>0</m:t>
                              </m:r>
                            </m:sub>
                          </m:sSub>
                          <m:d>
                            <m:dPr>
                              <m:ctrlPr>
                                <a:rPr lang="zh-CN" altLang="en-US" i="1">
                                  <a:latin typeface="Cambria Math" panose="02040503050406030204" pitchFamily="18" charset="0"/>
                                </a:rPr>
                              </m:ctrlPr>
                            </m:dPr>
                            <m:e>
                              <m:r>
                                <a:rPr lang="zh-CN" altLang="en-US" i="1">
                                  <a:latin typeface="Cambria Math" panose="02040503050406030204" pitchFamily="18" charset="0"/>
                                </a:rPr>
                                <m:t>h</m:t>
                              </m:r>
                              <m:r>
                                <a:rPr lang="zh-CN" altLang="en-US" i="0">
                                  <a:latin typeface="Cambria Math" panose="02040503050406030204" pitchFamily="18" charset="0"/>
                                </a:rPr>
                                <m:t>+</m:t>
                              </m:r>
                              <m:r>
                                <a:rPr lang="zh-CN" altLang="en-US" i="1">
                                  <a:latin typeface="Cambria Math" panose="02040503050406030204" pitchFamily="18" charset="0"/>
                                </a:rPr>
                                <m:t>𝑧</m:t>
                              </m:r>
                            </m:e>
                          </m:d>
                        </m:sup>
                      </m:sSup>
                    </m:oMath>
                  </m:oMathPara>
                </a14:m>
                <a:endParaRPr lang="zh-CN" altLang="en-US" dirty="0"/>
              </a:p>
            </p:txBody>
          </p:sp>
        </mc:Choice>
        <mc:Fallback>
          <p:sp>
            <p:nvSpPr>
              <p:cNvPr id="58" name="矩形 57"/>
              <p:cNvSpPr>
                <a:spLocks noRot="1" noChangeAspect="1" noMove="1" noResize="1" noEditPoints="1" noAdjustHandles="1" noChangeArrowheads="1" noChangeShapeType="1" noTextEdit="1"/>
              </p:cNvSpPr>
              <p:nvPr/>
            </p:nvSpPr>
            <p:spPr>
              <a:xfrm>
                <a:off x="5380990" y="4953000"/>
                <a:ext cx="3856990" cy="1501775"/>
              </a:xfrm>
              <a:prstGeom prst="rect">
                <a:avLst/>
              </a:prstGeom>
              <a:blipFill rotWithShape="1">
                <a:blip r:embed="rId8"/>
                <a:stretch>
                  <a:fillRect t="-97059" b="-154412"/>
                </a:stretch>
              </a:blipFill>
            </p:spPr>
            <p:txBody>
              <a:bodyPr/>
              <a:lstStyle/>
              <a:p>
                <a:r>
                  <a:rPr lang="zh-CN" altLang="en-US">
                    <a:noFill/>
                  </a:rPr>
                  <a:t> </a:t>
                </a:r>
                <a:endParaRPr lang="zh-CN" altLang="en-US">
                  <a:noFill/>
                </a:endParaRPr>
              </a:p>
            </p:txBody>
          </p:sp>
        </mc:Fallback>
      </mc:AlternateContent>
      <p:sp>
        <p:nvSpPr>
          <p:cNvPr id="64" name="文本框 63"/>
          <p:cNvSpPr txBox="1"/>
          <p:nvPr/>
        </p:nvSpPr>
        <p:spPr>
          <a:xfrm>
            <a:off x="3783435" y="5228371"/>
            <a:ext cx="1721195" cy="646331"/>
          </a:xfrm>
          <a:prstGeom prst="rect">
            <a:avLst/>
          </a:prstGeom>
          <a:noFill/>
        </p:spPr>
        <p:txBody>
          <a:bodyPr wrap="square" rtlCol="0">
            <a:spAutoFit/>
          </a:bodyPr>
          <a:lstStyle/>
          <a:p>
            <a:r>
              <a:rPr lang="zh-CN" altLang="en-US" b="1" dirty="0">
                <a:solidFill>
                  <a:srgbClr val="FF0000"/>
                </a:solidFill>
                <a:latin typeface="宋体" panose="02010600030101010101" pitchFamily="2" charset="-122"/>
                <a:ea typeface="宋体" panose="02010600030101010101" pitchFamily="2" charset="-122"/>
              </a:rPr>
              <a:t>利用格林函数求得特解为</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69" name="卷形: 水平 68"/>
          <p:cNvSpPr/>
          <p:nvPr/>
        </p:nvSpPr>
        <p:spPr>
          <a:xfrm>
            <a:off x="1805109" y="1042553"/>
            <a:ext cx="5643205" cy="824759"/>
          </a:xfrm>
          <a:prstGeom prst="horizontalScroll">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2A0EFA"/>
                </a:solidFill>
                <a:latin typeface="宋体" panose="02010600030101010101" pitchFamily="2" charset="-122"/>
              </a:rPr>
              <a:t>瞬变电磁</a:t>
            </a:r>
            <a:r>
              <a:rPr lang="zh-CN" altLang="en-US" sz="2400" b="1" dirty="0">
                <a:solidFill>
                  <a:srgbClr val="2A0EFA"/>
                </a:solidFill>
                <a:latin typeface="宋体" panose="02010600030101010101" pitchFamily="2" charset="-122"/>
              </a:rPr>
              <a:t>频率域响应的求取</a:t>
            </a:r>
            <a:endParaRPr lang="zh-CN" altLang="en-US" dirty="0">
              <a:solidFill>
                <a:srgbClr val="2A0EFA"/>
              </a:solidFill>
            </a:endParaRPr>
          </a:p>
        </p:txBody>
      </p:sp>
      <mc:AlternateContent xmlns:mc="http://schemas.openxmlformats.org/markup-compatibility/2006">
        <mc:Choice xmlns:a14="http://schemas.microsoft.com/office/drawing/2010/main" Requires="a14">
          <p:sp>
            <p:nvSpPr>
              <p:cNvPr id="70" name="矩形 69">
                <a:extLst>
                  <a:ext uri="{FF2B5EF4-FFF2-40B4-BE49-F238E27FC236}">
                    <ele attr="{AD58FABA-EC2A-47CF-872A-488F4EA54568}"/>
                  </a:ext>
                </a:extLst>
              </p:cNvPr>
              <p:cNvSpPr/>
              <p:nvPr/>
            </p:nvSpPr>
            <p:spPr>
              <a:xfrm>
                <a:off x="1548119" y="6011978"/>
                <a:ext cx="6566607" cy="6916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𝜌</m:t>
                          </m:r>
                          <m:r>
                            <a:rPr lang="zh-CN" altLang="en-US" i="0">
                              <a:latin typeface="Cambria Math" panose="02040503050406030204" pitchFamily="18" charset="0"/>
                            </a:rPr>
                            <m:t>,</m:t>
                          </m:r>
                          <m:r>
                            <a:rPr lang="zh-CN" altLang="en-US" i="1">
                              <a:latin typeface="Cambria Math" panose="02040503050406030204" pitchFamily="18" charset="0"/>
                            </a:rPr>
                            <m:t>𝑧</m:t>
                          </m:r>
                        </m:e>
                      </m:d>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𝑧</m:t>
                                      </m:r>
                                    </m:e>
                                  </m:acc>
                                </m:e>
                                <m:sub>
                                  <m:r>
                                    <a:rPr lang="zh-CN" altLang="en-US" i="0">
                                      <a:latin typeface="Cambria Math" panose="02040503050406030204" pitchFamily="18" charset="0"/>
                                    </a:rPr>
                                    <m:t>0</m:t>
                                  </m:r>
                                </m:sub>
                              </m:sSub>
                              <m:r>
                                <a:rPr lang="zh-CN" altLang="en-US" i="1">
                                  <a:latin typeface="Cambria Math" panose="02040503050406030204" pitchFamily="18" charset="0"/>
                                </a:rPr>
                                <m:t>𝑚</m:t>
                              </m:r>
                            </m:e>
                          </m:d>
                        </m:num>
                        <m:den>
                          <m:d>
                            <m:dPr>
                              <m:ctrlPr>
                                <a:rPr lang="zh-CN" altLang="en-US" i="1">
                                  <a:latin typeface="Cambria Math" panose="02040503050406030204" pitchFamily="18" charset="0"/>
                                </a:rPr>
                              </m:ctrlPr>
                            </m:dPr>
                            <m:e>
                              <m:r>
                                <a:rPr lang="zh-CN" altLang="en-US" i="0">
                                  <a:latin typeface="Cambria Math" panose="02040503050406030204" pitchFamily="18" charset="0"/>
                                </a:rPr>
                                <m:t>4</m:t>
                              </m:r>
                              <m:r>
                                <m:rPr>
                                  <m:sty m:val="p"/>
                                </m:rPr>
                                <a:rPr lang="zh-CN" altLang="en-US" i="0">
                                  <a:latin typeface="Cambria Math" panose="02040503050406030204" pitchFamily="18" charset="0"/>
                                </a:rPr>
                                <m:t>π</m:t>
                              </m:r>
                            </m:e>
                          </m:d>
                        </m:den>
                      </m:f>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r>
                            <a:rPr lang="zh-CN" altLang="en-US" i="0">
                              <a:latin typeface="Cambria Math" panose="02040503050406030204" pitchFamily="18" charset="0"/>
                            </a:rPr>
                            <m:t>∞</m:t>
                          </m:r>
                        </m:sup>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0">
                                          <a:latin typeface="Cambria Math" panose="02040503050406030204" pitchFamily="18" charset="0"/>
                                        </a:rPr>
                                        <m:t>0</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h</m:t>
                                      </m:r>
                                    </m:e>
                                  </m:d>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𝑇𝐸</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0">
                                          <a:latin typeface="Cambria Math" panose="02040503050406030204" pitchFamily="18" charset="0"/>
                                        </a:rPr>
                                        <m:t>0</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h</m:t>
                                      </m:r>
                                    </m:e>
                                  </m:d>
                                </m:sup>
                              </m:sSup>
                            </m:e>
                          </m:d>
                          <m:f>
                            <m:fPr>
                              <m:ctrlPr>
                                <a:rPr lang="zh-CN" altLang="en-US" i="1">
                                  <a:latin typeface="Cambria Math" panose="02040503050406030204" pitchFamily="18" charset="0"/>
                                </a:rPr>
                              </m:ctrlPr>
                            </m:fPr>
                            <m:num>
                              <m:r>
                                <a:rPr lang="zh-CN" altLang="en-US" i="1">
                                  <a:latin typeface="Cambria Math" panose="02040503050406030204" pitchFamily="18" charset="0"/>
                                </a:rPr>
                                <m:t>𝜆</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0">
                                      <a:latin typeface="Cambria Math" panose="02040503050406030204" pitchFamily="18" charset="0"/>
                                    </a:rPr>
                                    <m:t>0</m:t>
                                  </m:r>
                                </m:sub>
                              </m:sSub>
                            </m:den>
                          </m:f>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𝐽</m:t>
                          </m:r>
                        </m:e>
                        <m:sub>
                          <m:r>
                            <a:rPr lang="zh-CN" altLang="en-US" i="0">
                              <a:latin typeface="Cambria Math" panose="02040503050406030204" pitchFamily="18" charset="0"/>
                            </a:rPr>
                            <m:t>0</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𝜆𝜌</m:t>
                          </m:r>
                        </m:e>
                      </m:d>
                      <m:r>
                        <a:rPr lang="zh-CN" altLang="en-US" i="1">
                          <a:latin typeface="Cambria Math" panose="02040503050406030204" pitchFamily="18" charset="0"/>
                        </a:rPr>
                        <m:t>𝑑</m:t>
                      </m:r>
                      <m:r>
                        <a:rPr lang="zh-CN" altLang="en-US" i="1">
                          <a:latin typeface="Cambria Math" panose="02040503050406030204" pitchFamily="18" charset="0"/>
                        </a:rPr>
                        <m:t>𝜆</m:t>
                      </m:r>
                    </m:oMath>
                  </m:oMathPara>
                </a14:m>
                <a:endParaRPr lang="zh-CN" altLang="en-US" dirty="0"/>
              </a:p>
            </p:txBody>
          </p:sp>
        </mc:Choice>
        <mc:Fallback>
          <p:sp>
            <p:nvSpPr>
              <p:cNvPr id="70" name="矩形 69"/>
              <p:cNvSpPr>
                <a:spLocks noRot="1" noChangeAspect="1" noMove="1" noResize="1" noEditPoints="1" noAdjustHandles="1" noChangeArrowheads="1" noChangeShapeType="1" noTextEdit="1"/>
              </p:cNvSpPr>
              <p:nvPr/>
            </p:nvSpPr>
            <p:spPr>
              <a:xfrm>
                <a:off x="1548119" y="6011978"/>
                <a:ext cx="6566607" cy="691664"/>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p:sp>
        <p:nvSpPr>
          <p:cNvPr id="71" name="文本框 70"/>
          <p:cNvSpPr txBox="1"/>
          <p:nvPr/>
        </p:nvSpPr>
        <p:spPr>
          <a:xfrm>
            <a:off x="943535" y="6157755"/>
            <a:ext cx="827446" cy="400110"/>
          </a:xfrm>
          <a:prstGeom prst="rect">
            <a:avLst/>
          </a:prstGeom>
          <a:noFill/>
          <a:ln w="22225">
            <a:noFill/>
            <a:prstDash val="sysDash"/>
          </a:ln>
        </p:spPr>
        <p:txBody>
          <a:bodyPr wrap="square" rtlCol="0">
            <a:spAutoFit/>
          </a:bodyPr>
          <a:lstStyle/>
          <a:p>
            <a:r>
              <a:rPr lang="zh-CN" altLang="en-US" sz="2000" b="1" dirty="0">
                <a:solidFill>
                  <a:schemeClr val="accent6"/>
                </a:solidFill>
              </a:rPr>
              <a:t>通解：</a:t>
            </a:r>
            <a:endParaRPr lang="zh-CN" altLang="en-US" sz="2000" b="1" dirty="0">
              <a:solidFill>
                <a:schemeClr val="accent6"/>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703546" y="3005137"/>
            <a:ext cx="59870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240633" y="3895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0"/>
          <p:cNvSpPr>
            <a:spLocks noChangeArrowheads="1"/>
          </p:cNvSpPr>
          <p:nvPr/>
        </p:nvSpPr>
        <p:spPr bwMode="auto">
          <a:xfrm>
            <a:off x="57388" y="1240167"/>
            <a:ext cx="68250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12"/>
          <p:cNvSpPr>
            <a:spLocks noChangeArrowheads="1"/>
          </p:cNvSpPr>
          <p:nvPr/>
        </p:nvSpPr>
        <p:spPr bwMode="auto">
          <a:xfrm>
            <a:off x="460881" y="2808674"/>
            <a:ext cx="54075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0" name="Rectangle 14"/>
          <p:cNvSpPr>
            <a:spLocks noChangeArrowheads="1"/>
          </p:cNvSpPr>
          <p:nvPr/>
        </p:nvSpPr>
        <p:spPr bwMode="auto">
          <a:xfrm>
            <a:off x="137269" y="4787992"/>
            <a:ext cx="71016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46" name="组合 45"/>
          <p:cNvGrpSpPr/>
          <p:nvPr/>
        </p:nvGrpSpPr>
        <p:grpSpPr>
          <a:xfrm>
            <a:off x="282003" y="4502083"/>
            <a:ext cx="2906389" cy="2338705"/>
            <a:chOff x="380212" y="4224637"/>
            <a:chExt cx="2906389" cy="2338705"/>
          </a:xfrm>
        </p:grpSpPr>
        <p:sp>
          <p:nvSpPr>
            <p:cNvPr id="47" name="Rectangle 101"/>
            <p:cNvSpPr>
              <a:spLocks noChangeArrowheads="1"/>
            </p:cNvSpPr>
            <p:nvPr/>
          </p:nvSpPr>
          <p:spPr bwMode="auto">
            <a:xfrm>
              <a:off x="380212" y="4224637"/>
              <a:ext cx="2906389" cy="1914457"/>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a:p>
          </p:txBody>
        </p:sp>
        <mc:AlternateContent xmlns:mc="http://schemas.openxmlformats.org/markup-compatibility/2006">
          <mc:Choice xmlns:a14="http://schemas.microsoft.com/office/drawing/2010/main" Requires="a14">
            <p:sp>
              <p:nvSpPr>
                <p:cNvPr id="48" name="矩形 47">
                  <a:extLst>
                    <a:ext uri="{FF2B5EF4-FFF2-40B4-BE49-F238E27FC236}">
                      <ele attr="{EA11E219-E539-454E-A24B-A2588F81F04A}"/>
                    </a:ext>
                  </a:extLst>
                </p:cNvPr>
                <p:cNvSpPr/>
                <p:nvPr/>
              </p:nvSpPr>
              <p:spPr>
                <a:xfrm>
                  <a:off x="460881" y="5044660"/>
                  <a:ext cx="13837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a:latin typeface="Cambria Math" panose="02040503050406030204" pitchFamily="18" charset="0"/>
                          </a:rPr>
                          <m:t>𝐄</m:t>
                        </m:r>
                        <m:r>
                          <a:rPr lang="zh-CN" altLang="en-US" b="0" i="0">
                            <a:latin typeface="Cambria Math" panose="02040503050406030204" pitchFamily="18" charset="0"/>
                          </a:rPr>
                          <m:t>=−</m:t>
                        </m:r>
                        <m:r>
                          <m:rPr>
                            <m:sty m:val="p"/>
                          </m:rPr>
                          <a:rPr lang="zh-CN" altLang="en-US" b="0" i="0">
                            <a:latin typeface="Cambria Math" panose="02040503050406030204" pitchFamily="18" charset="0"/>
                          </a:rPr>
                          <m:t>∇</m:t>
                        </m:r>
                        <m:r>
                          <a:rPr lang="zh-CN" altLang="en-US" b="0" i="0">
                            <a:latin typeface="Cambria Math" panose="02040503050406030204" pitchFamily="18" charset="0"/>
                          </a:rPr>
                          <m:t>×</m:t>
                        </m:r>
                        <m:r>
                          <a:rPr lang="zh-CN" altLang="en-US" b="1" i="0">
                            <a:latin typeface="Cambria Math" panose="02040503050406030204" pitchFamily="18" charset="0"/>
                          </a:rPr>
                          <m:t>𝐅</m:t>
                        </m:r>
                      </m:oMath>
                    </m:oMathPara>
                  </a14:m>
                  <a:endParaRPr lang="zh-CN" altLang="en-US" dirty="0"/>
                </a:p>
              </p:txBody>
            </p:sp>
          </mc:Choice>
          <mc:Fallback>
            <p:sp>
              <p:nvSpPr>
                <p:cNvPr id="48" name="矩形 47"/>
                <p:cNvSpPr>
                  <a:spLocks noRot="1" noChangeAspect="1" noMove="1" noResize="1" noEditPoints="1" noAdjustHandles="1" noChangeArrowheads="1" noChangeShapeType="1" noTextEdit="1"/>
                </p:cNvSpPr>
                <p:nvPr/>
              </p:nvSpPr>
              <p:spPr>
                <a:xfrm>
                  <a:off x="460881" y="5044660"/>
                  <a:ext cx="1383712" cy="369332"/>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9" name="矩形 48">
                  <a:extLst>
                    <a:ext uri="{FF2B5EF4-FFF2-40B4-BE49-F238E27FC236}">
                      <ele attr="{7C402E7B-8B5E-4857-A18B-9DD92F76908E}"/>
                    </a:ext>
                  </a:extLst>
                </p:cNvPr>
                <p:cNvSpPr/>
                <p:nvPr/>
              </p:nvSpPr>
              <p:spPr>
                <a:xfrm>
                  <a:off x="432411" y="5513356"/>
                  <a:ext cx="28243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a:latin typeface="Cambria Math" panose="02040503050406030204" pitchFamily="18" charset="0"/>
                          </a:rPr>
                          <m:t>𝐇</m:t>
                        </m:r>
                        <m:r>
                          <a:rPr lang="zh-CN" altLang="en-US" b="0" i="0">
                            <a:latin typeface="Cambria Math" panose="02040503050406030204" pitchFamily="18" charset="0"/>
                          </a:rPr>
                          <m:t>=−</m:t>
                        </m:r>
                        <m:acc>
                          <m:accPr>
                            <m:chr m:val="̂"/>
                            <m:ctrlPr>
                              <a:rPr lang="zh-CN" altLang="en-US" b="0" i="1">
                                <a:latin typeface="Cambria Math" panose="02040503050406030204" pitchFamily="18" charset="0"/>
                              </a:rPr>
                            </m:ctrlPr>
                          </m:accPr>
                          <m:e>
                            <m:r>
                              <a:rPr lang="zh-CN" altLang="en-US" b="0" i="1">
                                <a:latin typeface="Cambria Math" panose="02040503050406030204" pitchFamily="18" charset="0"/>
                              </a:rPr>
                              <m:t>𝑦</m:t>
                            </m:r>
                          </m:e>
                        </m:acc>
                        <m:r>
                          <a:rPr lang="zh-CN" altLang="en-US" b="1" i="1">
                            <a:latin typeface="Cambria Math" panose="02040503050406030204" pitchFamily="18" charset="0"/>
                          </a:rPr>
                          <m:t>𝑭</m:t>
                        </m:r>
                        <m:r>
                          <a:rPr lang="zh-CN" altLang="en-US" b="0" i="0">
                            <a:latin typeface="Cambria Math" panose="02040503050406030204" pitchFamily="18" charset="0"/>
                          </a:rPr>
                          <m:t>+</m:t>
                        </m:r>
                        <m:f>
                          <m:fPr>
                            <m:type m:val="lin"/>
                            <m:ctrlPr>
                              <a:rPr lang="zh-CN" altLang="en-US" b="0" i="1">
                                <a:latin typeface="Cambria Math" panose="02040503050406030204" pitchFamily="18" charset="0"/>
                              </a:rPr>
                            </m:ctrlPr>
                          </m:fPr>
                          <m:num>
                            <m:r>
                              <a:rPr lang="zh-CN" altLang="en-US" b="0" i="0">
                                <a:latin typeface="Cambria Math" panose="02040503050406030204" pitchFamily="18" charset="0"/>
                              </a:rPr>
                              <m:t>1</m:t>
                            </m:r>
                          </m:num>
                          <m:den>
                            <m:d>
                              <m:dPr>
                                <m:ctrlPr>
                                  <a:rPr lang="zh-CN" altLang="en-US" b="0" i="1">
                                    <a:latin typeface="Cambria Math" panose="02040503050406030204" pitchFamily="18" charset="0"/>
                                  </a:rPr>
                                </m:ctrlPr>
                              </m:dPr>
                              <m:e>
                                <m:acc>
                                  <m:accPr>
                                    <m:chr m:val="̂"/>
                                    <m:ctrlPr>
                                      <a:rPr lang="zh-CN" altLang="en-US" b="0" i="1">
                                        <a:latin typeface="Cambria Math" panose="02040503050406030204" pitchFamily="18" charset="0"/>
                                      </a:rPr>
                                    </m:ctrlPr>
                                  </m:accPr>
                                  <m:e>
                                    <m:r>
                                      <a:rPr lang="zh-CN" altLang="en-US" b="0" i="1">
                                        <a:latin typeface="Cambria Math" panose="02040503050406030204" pitchFamily="18" charset="0"/>
                                      </a:rPr>
                                      <m:t>𝑧</m:t>
                                    </m:r>
                                  </m:e>
                                </m:acc>
                              </m:e>
                            </m:d>
                          </m:den>
                        </m:f>
                        <m:r>
                          <m:rPr>
                            <m:sty m:val="p"/>
                          </m:rPr>
                          <a:rPr lang="zh-CN" altLang="en-US" b="0" i="0">
                            <a:latin typeface="Cambria Math" panose="02040503050406030204" pitchFamily="18" charset="0"/>
                          </a:rPr>
                          <m:t>∇</m:t>
                        </m:r>
                        <m:d>
                          <m:dPr>
                            <m:ctrlPr>
                              <a:rPr lang="zh-CN" altLang="en-US" b="0" i="1">
                                <a:latin typeface="Cambria Math" panose="02040503050406030204" pitchFamily="18" charset="0"/>
                              </a:rPr>
                            </m:ctrlPr>
                          </m:dPr>
                          <m:e>
                            <m:r>
                              <m:rPr>
                                <m:sty m:val="p"/>
                              </m:rPr>
                              <a:rPr lang="zh-CN" altLang="en-US" b="0" i="0">
                                <a:latin typeface="Cambria Math" panose="02040503050406030204" pitchFamily="18" charset="0"/>
                              </a:rPr>
                              <m:t>∇</m:t>
                            </m:r>
                            <m:r>
                              <a:rPr lang="zh-CN" altLang="en-US" b="0" i="0">
                                <a:latin typeface="Cambria Math" panose="02040503050406030204" pitchFamily="18" charset="0"/>
                              </a:rPr>
                              <m:t>∙</m:t>
                            </m:r>
                            <m:r>
                              <a:rPr lang="zh-CN" altLang="en-US" b="1" i="1">
                                <a:latin typeface="Cambria Math" panose="02040503050406030204" pitchFamily="18" charset="0"/>
                              </a:rPr>
                              <m:t>𝑭</m:t>
                            </m:r>
                          </m:e>
                        </m:d>
                      </m:oMath>
                    </m:oMathPara>
                  </a14:m>
                  <a:endParaRPr lang="zh-CN" altLang="en-US" dirty="0"/>
                </a:p>
              </p:txBody>
            </p:sp>
          </mc:Choice>
          <mc:Fallback>
            <p:sp>
              <p:nvSpPr>
                <p:cNvPr id="49" name="矩形 48"/>
                <p:cNvSpPr>
                  <a:spLocks noRot="1" noChangeAspect="1" noMove="1" noResize="1" noEditPoints="1" noAdjustHandles="1" noChangeArrowheads="1" noChangeShapeType="1" noTextEdit="1"/>
                </p:cNvSpPr>
                <p:nvPr/>
              </p:nvSpPr>
              <p:spPr>
                <a:xfrm>
                  <a:off x="394182" y="5177772"/>
                  <a:ext cx="2824480" cy="1385570"/>
                </a:xfrm>
                <a:prstGeom prst="rect">
                  <a:avLst/>
                </a:prstGeom>
                <a:blipFill rotWithShape="1">
                  <a:blip r:embed="rId2"/>
                  <a:stretch>
                    <a:fillRect t="-116393" b="-175410"/>
                  </a:stretch>
                </a:blipFill>
              </p:spPr>
              <p:txBody>
                <a:bodyPr/>
                <a:lstStyle/>
                <a:p>
                  <a:r>
                    <a:rPr lang="zh-CN" altLang="en-US">
                      <a:noFill/>
                    </a:rPr>
                    <a:t> </a:t>
                  </a:r>
                  <a:endParaRPr lang="zh-CN" altLang="en-US">
                    <a:noFill/>
                  </a:endParaRPr>
                </a:p>
              </p:txBody>
            </p:sp>
          </mc:Fallback>
        </mc:AlternateContent>
        <p:sp>
          <p:nvSpPr>
            <p:cNvPr id="50" name="文本框 49"/>
            <p:cNvSpPr txBox="1"/>
            <p:nvPr/>
          </p:nvSpPr>
          <p:spPr>
            <a:xfrm>
              <a:off x="493133" y="4445244"/>
              <a:ext cx="2605798" cy="338554"/>
            </a:xfrm>
            <a:prstGeom prst="rect">
              <a:avLst/>
            </a:prstGeom>
            <a:noFill/>
            <a:ln w="22225">
              <a:solidFill>
                <a:schemeClr val="accent6"/>
              </a:solidFill>
              <a:prstDash val="sysDash"/>
            </a:ln>
          </p:spPr>
          <p:txBody>
            <a:bodyPr wrap="square" rtlCol="0">
              <a:spAutoFit/>
            </a:bodyPr>
            <a:lstStyle/>
            <a:p>
              <a:r>
                <a:rPr lang="en-US" altLang="zh-CN" sz="1600" b="1" dirty="0">
                  <a:solidFill>
                    <a:schemeClr val="accent6"/>
                  </a:solidFill>
                </a:rPr>
                <a:t>F</a:t>
              </a:r>
              <a:r>
                <a:rPr lang="zh-CN" altLang="en-US" sz="1600" b="1" dirty="0">
                  <a:solidFill>
                    <a:schemeClr val="accent6"/>
                  </a:solidFill>
                </a:rPr>
                <a:t>势与</a:t>
              </a:r>
              <a:r>
                <a:rPr lang="en-US" altLang="zh-CN" sz="1600" b="1" dirty="0">
                  <a:solidFill>
                    <a:schemeClr val="accent6"/>
                  </a:solidFill>
                </a:rPr>
                <a:t>E</a:t>
              </a:r>
              <a:r>
                <a:rPr lang="zh-CN" altLang="en-US" sz="1600" b="1" dirty="0">
                  <a:solidFill>
                    <a:schemeClr val="accent6"/>
                  </a:solidFill>
                </a:rPr>
                <a:t>、</a:t>
              </a:r>
              <a:r>
                <a:rPr lang="en-US" altLang="zh-CN" sz="1600" b="1" dirty="0">
                  <a:solidFill>
                    <a:schemeClr val="accent6"/>
                  </a:solidFill>
                </a:rPr>
                <a:t>H</a:t>
              </a:r>
              <a:r>
                <a:rPr lang="zh-CN" altLang="en-US" sz="1600" b="1" dirty="0">
                  <a:solidFill>
                    <a:schemeClr val="accent6"/>
                  </a:solidFill>
                </a:rPr>
                <a:t>的变换关系：</a:t>
              </a:r>
              <a:endParaRPr lang="zh-CN" altLang="en-US" sz="1600" b="1" dirty="0">
                <a:solidFill>
                  <a:schemeClr val="accent6"/>
                </a:solidFill>
              </a:endParaRPr>
            </a:p>
          </p:txBody>
        </p:sp>
      </p:grpSp>
      <p:grpSp>
        <p:nvGrpSpPr>
          <p:cNvPr id="43" name="组合 42"/>
          <p:cNvGrpSpPr/>
          <p:nvPr/>
        </p:nvGrpSpPr>
        <p:grpSpPr>
          <a:xfrm rot="0">
            <a:off x="3467100" y="4518660"/>
            <a:ext cx="5548630" cy="1914525"/>
            <a:chOff x="160418" y="4224637"/>
            <a:chExt cx="3203412" cy="1914457"/>
          </a:xfrm>
        </p:grpSpPr>
        <p:sp>
          <p:nvSpPr>
            <p:cNvPr id="23" name="Rectangle 101"/>
            <p:cNvSpPr>
              <a:spLocks noChangeArrowheads="1"/>
            </p:cNvSpPr>
            <p:nvPr/>
          </p:nvSpPr>
          <p:spPr bwMode="auto">
            <a:xfrm>
              <a:off x="160418" y="4224637"/>
              <a:ext cx="3203412" cy="1914457"/>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a:p>
          </p:txBody>
        </p:sp>
        <mc:AlternateContent xmlns:mc="http://schemas.openxmlformats.org/markup-compatibility/2006">
          <mc:Choice xmlns:a14="http://schemas.microsoft.com/office/drawing/2010/main" Requires="a14">
            <p:sp>
              <p:nvSpPr>
                <p:cNvPr id="40" name="矩形 39">
                  <a:extLst>
                    <a:ext uri="{FF2B5EF4-FFF2-40B4-BE49-F238E27FC236}">
                      <ele attr="{96E5A715-6F37-4CA9-ACA0-98557A299592}"/>
                    </a:ext>
                  </a:extLst>
                </p:cNvPr>
                <p:cNvSpPr/>
                <p:nvPr/>
              </p:nvSpPr>
              <p:spPr>
                <a:xfrm>
                  <a:off x="191470" y="4423516"/>
                  <a:ext cx="3126183" cy="643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𝐻</m:t>
                            </m:r>
                          </m:e>
                          <m:sub>
                            <m:r>
                              <a:rPr lang="en-US" altLang="zh-CN" sz="1600" i="1">
                                <a:latin typeface="Cambria Math" panose="02040503050406030204" pitchFamily="18" charset="0"/>
                                <a:ea typeface="等线" panose="02010600030101010101" pitchFamily="2" charset="-122"/>
                                <a:cs typeface="Times New Roman" panose="02020603050405020304" pitchFamily="18" charset="0"/>
                              </a:rPr>
                              <m:t>𝑧</m:t>
                            </m:r>
                          </m:sub>
                        </m:sSub>
                        <m:r>
                          <a:rPr lang="en-US" altLang="zh-CN" sz="16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a:effectLst/>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等线" panose="02010600030101010101" pitchFamily="2" charset="-122"/>
                                <a:cs typeface="Times New Roman" panose="02020603050405020304" pitchFamily="18" charset="0"/>
                              </a:rPr>
                              <m:t>𝐼</m:t>
                            </m:r>
                            <m:d>
                              <m:dPr>
                                <m:ctrlPr>
                                  <a:rPr lang="zh-CN" altLang="zh-CN" sz="1600" i="1">
                                    <a:effectLst/>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𝜔</m:t>
                                </m:r>
                              </m:e>
                            </m:d>
                            <m:r>
                              <a:rPr lang="en-US" altLang="zh-CN" sz="1600" i="1">
                                <a:latin typeface="Cambria Math" panose="02040503050406030204" pitchFamily="18" charset="0"/>
                                <a:ea typeface="等线" panose="02010600030101010101" pitchFamily="2" charset="-122"/>
                                <a:cs typeface="Times New Roman" panose="02020603050405020304" pitchFamily="18" charset="0"/>
                              </a:rPr>
                              <m:t>𝑎</m:t>
                            </m:r>
                          </m:num>
                          <m:den>
                            <m:r>
                              <a:rPr lang="en-US" altLang="zh-CN" sz="1600">
                                <a:latin typeface="Cambria Math" panose="02040503050406030204" pitchFamily="18" charset="0"/>
                                <a:ea typeface="等线" panose="02010600030101010101" pitchFamily="2" charset="-122"/>
                                <a:cs typeface="Times New Roman" panose="02020603050405020304" pitchFamily="18" charset="0"/>
                              </a:rPr>
                              <m:t>2</m:t>
                            </m:r>
                          </m:den>
                        </m:f>
                        <m:nary>
                          <m:naryPr>
                            <m:limLoc m:val="subSup"/>
                            <m:ctrlPr>
                              <a:rPr lang="zh-CN" altLang="zh-CN" sz="1600" i="1">
                                <a:effectLst/>
                                <a:latin typeface="Cambria Math" panose="02040503050406030204" pitchFamily="18" charset="0"/>
                                <a:ea typeface="Cambria Math" panose="02040503050406030204" pitchFamily="18" charset="0"/>
                              </a:rPr>
                            </m:ctrlPr>
                          </m:naryPr>
                          <m:sub>
                            <m:r>
                              <a:rPr lang="en-US" altLang="zh-CN" sz="1600">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1600">
                                <a:latin typeface="Cambria Math" panose="02040503050406030204" pitchFamily="18" charset="0"/>
                                <a:ea typeface="等线" panose="02010600030101010101" pitchFamily="2" charset="-122"/>
                                <a:cs typeface="Times New Roman" panose="02020603050405020304" pitchFamily="18" charset="0"/>
                              </a:rPr>
                              <m:t>∞</m:t>
                            </m:r>
                          </m:sup>
                          <m:e>
                            <m:d>
                              <m:dPr>
                                <m:begChr m:val="["/>
                                <m:endChr m:val="]"/>
                                <m:ctrlPr>
                                  <a:rPr lang="zh-CN" altLang="zh-CN" sz="1600" i="1">
                                    <a:effectLst/>
                                    <a:latin typeface="Cambria Math" panose="02040503050406030204" pitchFamily="18" charset="0"/>
                                    <a:ea typeface="Cambria Math" panose="02040503050406030204" pitchFamily="18" charset="0"/>
                                  </a:rPr>
                                </m:ctrlPr>
                              </m:dPr>
                              <m:e>
                                <m:sSup>
                                  <m:sSupPr>
                                    <m:ctrlPr>
                                      <a:rPr lang="zh-CN" altLang="zh-CN" sz="1600" i="1">
                                        <a:effectLst/>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600">
                                            <a:latin typeface="Cambria Math" panose="02040503050406030204" pitchFamily="18" charset="0"/>
                                            <a:ea typeface="等线" panose="02010600030101010101" pitchFamily="2" charset="-122"/>
                                            <a:cs typeface="Times New Roman" panose="02020603050405020304" pitchFamily="18" charset="0"/>
                                          </a:rPr>
                                          <m:t>0</m:t>
                                        </m:r>
                                      </m:sub>
                                    </m:sSub>
                                    <m:d>
                                      <m:dPr>
                                        <m:ctrlPr>
                                          <a:rPr lang="zh-CN" altLang="zh-CN" sz="1600" i="1">
                                            <a:effectLst/>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𝑧</m:t>
                                        </m:r>
                                        <m:r>
                                          <a:rPr lang="en-US" altLang="zh-CN" sz="1600">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h</m:t>
                                        </m:r>
                                      </m:e>
                                    </m:d>
                                  </m:sup>
                                </m:sSup>
                                <m:r>
                                  <a:rPr lang="en-US" altLang="zh-CN" sz="16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1600" i="1">
                                        <a:latin typeface="Cambria Math" panose="02040503050406030204" pitchFamily="18" charset="0"/>
                                        <a:ea typeface="等线" panose="02010600030101010101" pitchFamily="2" charset="-122"/>
                                        <a:cs typeface="Times New Roman" panose="02020603050405020304" pitchFamily="18" charset="0"/>
                                      </a:rPr>
                                      <m:t>𝑇𝐸</m:t>
                                    </m:r>
                                  </m:sub>
                                </m:sSub>
                                <m:sSup>
                                  <m:sSupPr>
                                    <m:ctrlPr>
                                      <a:rPr lang="zh-CN" altLang="zh-CN" sz="1600" i="1">
                                        <a:effectLst/>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𝑒</m:t>
                                    </m:r>
                                  </m:e>
                                  <m:sup>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600">
                                            <a:latin typeface="Cambria Math" panose="02040503050406030204" pitchFamily="18" charset="0"/>
                                            <a:ea typeface="等线" panose="02010600030101010101" pitchFamily="2" charset="-122"/>
                                            <a:cs typeface="Times New Roman" panose="02020603050405020304" pitchFamily="18" charset="0"/>
                                          </a:rPr>
                                          <m:t>0</m:t>
                                        </m:r>
                                      </m:sub>
                                    </m:sSub>
                                    <m:d>
                                      <m:dPr>
                                        <m:ctrlPr>
                                          <a:rPr lang="zh-CN" altLang="zh-CN" sz="1600" i="1">
                                            <a:effectLst/>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𝑧</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h</m:t>
                                        </m:r>
                                      </m:e>
                                    </m:d>
                                  </m:sup>
                                </m:sSup>
                              </m:e>
                            </m:d>
                            <m:f>
                              <m:fPr>
                                <m:ctrlPr>
                                  <a:rPr lang="zh-CN" altLang="zh-CN" sz="1600" i="1">
                                    <a:effectLst/>
                                    <a:latin typeface="Cambria Math" panose="02040503050406030204" pitchFamily="18" charset="0"/>
                                    <a:ea typeface="Cambria Math" panose="02040503050406030204" pitchFamily="18" charset="0"/>
                                  </a:rPr>
                                </m:ctrlPr>
                              </m:fPr>
                              <m:num>
                                <m:sSup>
                                  <m:sSupPr>
                                    <m:ctrlPr>
                                      <a:rPr lang="zh-CN" altLang="zh-CN" sz="1600" i="1">
                                        <a:effectLst/>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𝜆</m:t>
                                    </m:r>
                                  </m:e>
                                  <m:sup>
                                    <m:r>
                                      <a:rPr lang="en-US" altLang="zh-CN" sz="1600">
                                        <a:latin typeface="Cambria Math" panose="02040503050406030204" pitchFamily="18" charset="0"/>
                                        <a:ea typeface="等线" panose="02010600030101010101" pitchFamily="2" charset="-122"/>
                                        <a:cs typeface="Times New Roman" panose="02020603050405020304" pitchFamily="18" charset="0"/>
                                      </a:rPr>
                                      <m:t>2</m:t>
                                    </m:r>
                                  </m:sup>
                                </m:sSup>
                              </m:num>
                              <m:den>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600">
                                        <a:latin typeface="Cambria Math" panose="02040503050406030204" pitchFamily="18" charset="0"/>
                                        <a:ea typeface="等线" panose="02010600030101010101" pitchFamily="2" charset="-122"/>
                                        <a:cs typeface="Times New Roman" panose="02020603050405020304" pitchFamily="18" charset="0"/>
                                      </a:rPr>
                                      <m:t>0</m:t>
                                    </m:r>
                                  </m:sub>
                                </m:sSub>
                              </m:den>
                            </m:f>
                          </m:e>
                        </m:nary>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1600">
                                <a:latin typeface="Cambria Math" panose="02040503050406030204" pitchFamily="18" charset="0"/>
                                <a:ea typeface="等线" panose="02010600030101010101" pitchFamily="2" charset="-122"/>
                                <a:cs typeface="Times New Roman" panose="02020603050405020304" pitchFamily="18" charset="0"/>
                              </a:rPr>
                              <m:t>1</m:t>
                            </m:r>
                          </m:sub>
                        </m:sSub>
                        <m:d>
                          <m:dPr>
                            <m:ctrlPr>
                              <a:rPr lang="zh-CN" altLang="zh-CN" sz="1600" i="1">
                                <a:effectLst/>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𝜆𝜌</m:t>
                            </m:r>
                          </m:e>
                        </m:d>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1600">
                                <a:latin typeface="Cambria Math" panose="02040503050406030204" pitchFamily="18" charset="0"/>
                                <a:ea typeface="等线" panose="02010600030101010101" pitchFamily="2" charset="-122"/>
                                <a:cs typeface="Times New Roman" panose="02020603050405020304" pitchFamily="18" charset="0"/>
                              </a:rPr>
                              <m:t>0</m:t>
                            </m:r>
                          </m:sub>
                        </m:sSub>
                        <m:d>
                          <m:dPr>
                            <m:ctrlPr>
                              <a:rPr lang="zh-CN" altLang="zh-CN" sz="1600" i="1">
                                <a:effectLst/>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𝜆𝜌</m:t>
                            </m:r>
                          </m:e>
                        </m:d>
                        <m:r>
                          <a:rPr lang="en-US" altLang="zh-CN" sz="1600" i="1">
                            <a:latin typeface="Cambria Math" panose="02040503050406030204" pitchFamily="18" charset="0"/>
                            <a:ea typeface="等线" panose="02010600030101010101" pitchFamily="2" charset="-122"/>
                            <a:cs typeface="Times New Roman" panose="02020603050405020304" pitchFamily="18" charset="0"/>
                          </a:rPr>
                          <m:t>𝑑</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𝜆</m:t>
                        </m:r>
                      </m:oMath>
                    </m:oMathPara>
                  </a14:m>
                  <a:endParaRPr lang="zh-CN" altLang="en-US" sz="1600" dirty="0"/>
                </a:p>
              </p:txBody>
            </p:sp>
          </mc:Choice>
          <mc:Fallback>
            <p:sp>
              <p:nvSpPr>
                <p:cNvPr id="40" name="矩形 39"/>
                <p:cNvSpPr>
                  <a:spLocks noRot="1" noChangeAspect="1" noMove="1" noResize="1" noEditPoints="1" noAdjustHandles="1" noChangeArrowheads="1" noChangeShapeType="1" noTextEdit="1"/>
                </p:cNvSpPr>
                <p:nvPr/>
              </p:nvSpPr>
              <p:spPr>
                <a:xfrm>
                  <a:off x="191470" y="4423516"/>
                  <a:ext cx="3126183" cy="643253"/>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grpSp>
      <p:grpSp>
        <p:nvGrpSpPr>
          <p:cNvPr id="54" name="组合 53"/>
          <p:cNvGrpSpPr/>
          <p:nvPr/>
        </p:nvGrpSpPr>
        <p:grpSpPr>
          <a:xfrm>
            <a:off x="316947" y="1378484"/>
            <a:ext cx="8988967" cy="2773595"/>
            <a:chOff x="240633" y="1304617"/>
            <a:chExt cx="9065380" cy="2773595"/>
          </a:xfrm>
        </p:grpSpPr>
        <p:grpSp>
          <p:nvGrpSpPr>
            <p:cNvPr id="45" name="组合 44"/>
            <p:cNvGrpSpPr/>
            <p:nvPr/>
          </p:nvGrpSpPr>
          <p:grpSpPr>
            <a:xfrm>
              <a:off x="240633" y="1304617"/>
              <a:ext cx="9065380" cy="2773595"/>
              <a:chOff x="353214" y="1207949"/>
              <a:chExt cx="9065380" cy="2773595"/>
            </a:xfrm>
          </p:grpSpPr>
          <p:cxnSp>
            <p:nvCxnSpPr>
              <p:cNvPr id="33" name="直接连接符 32"/>
              <p:cNvCxnSpPr/>
              <p:nvPr/>
            </p:nvCxnSpPr>
            <p:spPr>
              <a:xfrm>
                <a:off x="5868421" y="1990488"/>
                <a:ext cx="1141722" cy="0"/>
              </a:xfrm>
              <a:prstGeom prst="line">
                <a:avLst/>
              </a:prstGeom>
              <a:ln w="15875" cap="flat" cmpd="sng" algn="ctr">
                <a:solidFill>
                  <a:schemeClr val="accent6"/>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4" name="组合 43"/>
              <p:cNvGrpSpPr/>
              <p:nvPr/>
            </p:nvGrpSpPr>
            <p:grpSpPr>
              <a:xfrm>
                <a:off x="353214" y="1207949"/>
                <a:ext cx="9065380" cy="2773595"/>
                <a:chOff x="353214" y="1207949"/>
                <a:chExt cx="9065380" cy="2773595"/>
              </a:xfrm>
            </p:grpSpPr>
            <p:pic>
              <p:nvPicPr>
                <p:cNvPr id="25" name="图片 24"/>
                <p:cNvPicPr/>
                <p:nvPr/>
              </p:nvPicPr>
              <p:blipFill rotWithShape="1">
                <a:blip r:embed="rId4">
                  <a:extLst>
                    <a:ext uri="{28A0092B-C50C-407E-A947-70E740481C1C}">
                      <a14:useLocalDpi xmlns:a14="http://schemas.microsoft.com/office/drawing/2010/main" val="0"/>
                    </a:ext>
                  </a:extLst>
                </a:blip>
                <a:srcRect l="15697" r="19875"/>
                <a:stretch>
                  <a:fillRect/>
                </a:stretch>
              </p:blipFill>
              <p:spPr bwMode="auto">
                <a:xfrm>
                  <a:off x="429227" y="1827838"/>
                  <a:ext cx="2601158" cy="1729740"/>
                </a:xfrm>
                <a:prstGeom prst="rect">
                  <a:avLst/>
                </a:prstGeom>
                <a:noFill/>
              </p:spPr>
            </p:pic>
            <p:sp>
              <p:nvSpPr>
                <p:cNvPr id="22" name="Rectangle 101"/>
                <p:cNvSpPr>
                  <a:spLocks noChangeArrowheads="1"/>
                </p:cNvSpPr>
                <p:nvPr/>
              </p:nvSpPr>
              <p:spPr bwMode="auto">
                <a:xfrm>
                  <a:off x="353214" y="1207949"/>
                  <a:ext cx="8793798" cy="2773595"/>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a:p>
              </p:txBody>
            </p:sp>
            <mc:AlternateContent xmlns:mc="http://schemas.openxmlformats.org/markup-compatibility/2006">
              <mc:Choice xmlns:a14="http://schemas.microsoft.com/office/drawing/2010/main" Requires="a14">
                <p:sp>
                  <p:nvSpPr>
                    <p:cNvPr id="15" name="矩形 14">
                      <a:extLst>
                        <a:ext uri="{FF2B5EF4-FFF2-40B4-BE49-F238E27FC236}">
                          <ele attr="{3B1EF2D1-BB09-4F15-A96B-501A8A1CEECD}"/>
                        </a:ext>
                      </a:extLst>
                    </p:cNvPr>
                    <p:cNvSpPr/>
                    <p:nvPr/>
                  </p:nvSpPr>
                  <p:spPr>
                    <a:xfrm>
                      <a:off x="1821609" y="2215376"/>
                      <a:ext cx="7596985" cy="8143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𝐹</m:t>
                            </m:r>
                            <m:d>
                              <m:dPr>
                                <m:ctrlPr>
                                  <a:rPr lang="zh-CN" altLang="en-US" sz="1600" i="1">
                                    <a:latin typeface="Cambria Math" panose="02040503050406030204" pitchFamily="18" charset="0"/>
                                  </a:rPr>
                                </m:ctrlPr>
                              </m:dPr>
                              <m:e>
                                <m:r>
                                  <a:rPr lang="zh-CN" altLang="en-US" sz="1600" i="1">
                                    <a:latin typeface="Cambria Math" panose="02040503050406030204" pitchFamily="18" charset="0"/>
                                  </a:rPr>
                                  <m:t>𝜌</m:t>
                                </m:r>
                                <m:r>
                                  <a:rPr lang="zh-CN" altLang="en-US" sz="1600" i="0">
                                    <a:latin typeface="Cambria Math" panose="02040503050406030204" pitchFamily="18" charset="0"/>
                                  </a:rPr>
                                  <m:t>,</m:t>
                                </m:r>
                                <m:r>
                                  <a:rPr lang="zh-CN" altLang="en-US" sz="1600" i="1">
                                    <a:latin typeface="Cambria Math" panose="02040503050406030204" pitchFamily="18" charset="0"/>
                                  </a:rPr>
                                  <m:t>𝑧</m:t>
                                </m:r>
                              </m:e>
                            </m:d>
                            <m:r>
                              <a:rPr lang="zh-CN" altLang="en-US" sz="1600" i="0">
                                <a:latin typeface="Cambria Math" panose="02040503050406030204" pitchFamily="18" charset="0"/>
                              </a:rPr>
                              <m:t>=</m:t>
                            </m:r>
                            <m:f>
                              <m:fPr>
                                <m:type m:val="lin"/>
                                <m:ctrlPr>
                                  <a:rPr lang="zh-CN" altLang="en-US" sz="1600" i="1">
                                    <a:latin typeface="Cambria Math" panose="02040503050406030204" pitchFamily="18" charset="0"/>
                                  </a:rPr>
                                </m:ctrlPr>
                              </m:fPr>
                              <m:num>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𝑧</m:t>
                                            </m:r>
                                          </m:e>
                                        </m:acc>
                                      </m:e>
                                      <m:sub>
                                        <m:r>
                                          <a:rPr lang="zh-CN" altLang="en-US" sz="1600" i="0">
                                            <a:latin typeface="Cambria Math" panose="02040503050406030204" pitchFamily="18" charset="0"/>
                                          </a:rPr>
                                          <m:t>0</m:t>
                                        </m:r>
                                      </m:sub>
                                    </m:sSub>
                                    <m:r>
                                      <a:rPr lang="zh-CN" altLang="en-US" sz="1600" i="1">
                                        <a:latin typeface="Cambria Math" panose="02040503050406030204" pitchFamily="18" charset="0"/>
                                      </a:rPr>
                                      <m:t>𝐼</m:t>
                                    </m:r>
                                  </m:e>
                                </m:d>
                              </m:num>
                              <m:den>
                                <m:d>
                                  <m:dPr>
                                    <m:ctrlPr>
                                      <a:rPr lang="zh-CN" altLang="en-US" sz="1600" i="1">
                                        <a:latin typeface="Cambria Math" panose="02040503050406030204" pitchFamily="18" charset="0"/>
                                      </a:rPr>
                                    </m:ctrlPr>
                                  </m:dPr>
                                  <m:e>
                                    <m:r>
                                      <a:rPr lang="zh-CN" altLang="en-US" sz="1600" i="0">
                                        <a:latin typeface="Cambria Math" panose="02040503050406030204" pitchFamily="18" charset="0"/>
                                      </a:rPr>
                                      <m:t>4</m:t>
                                    </m:r>
                                    <m:r>
                                      <m:rPr>
                                        <m:sty m:val="p"/>
                                      </m:rPr>
                                      <a:rPr lang="zh-CN" altLang="en-US" sz="1600" i="0">
                                        <a:latin typeface="Cambria Math" panose="02040503050406030204" pitchFamily="18" charset="0"/>
                                      </a:rPr>
                                      <m:t>π</m:t>
                                    </m:r>
                                  </m:e>
                                </m:d>
                              </m:den>
                            </m:f>
                            <m:nary>
                              <m:naryPr>
                                <m:limLoc m:val="subSup"/>
                                <m:ctrlPr>
                                  <a:rPr lang="zh-CN" altLang="en-US" sz="1600" i="1">
                                    <a:latin typeface="Cambria Math" panose="02040503050406030204" pitchFamily="18" charset="0"/>
                                  </a:rPr>
                                </m:ctrlPr>
                              </m:naryPr>
                              <m:sub>
                                <m:r>
                                  <a:rPr lang="zh-CN" altLang="en-US" sz="1600" i="0">
                                    <a:latin typeface="Cambria Math" panose="02040503050406030204" pitchFamily="18" charset="0"/>
                                  </a:rPr>
                                  <m:t>0</m:t>
                                </m:r>
                              </m:sub>
                              <m:sup>
                                <m:r>
                                  <a:rPr lang="zh-CN" altLang="en-US" sz="1600" i="0">
                                    <a:latin typeface="Cambria Math" panose="02040503050406030204" pitchFamily="18" charset="0"/>
                                  </a:rPr>
                                  <m:t>∞</m:t>
                                </m:r>
                              </m:sup>
                              <m:e>
                                <m:r>
                                  <a:rPr lang="zh-CN" altLang="en-US" sz="1600" i="1">
                                    <a:latin typeface="Cambria Math" panose="02040503050406030204" pitchFamily="18" charset="0"/>
                                  </a:rPr>
                                  <m:t>𝜆</m:t>
                                </m:r>
                                <m:f>
                                  <m:fPr>
                                    <m:ctrlPr>
                                      <a:rPr lang="zh-CN" altLang="en-US"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b>
                                      <m:sSubPr>
                                        <m:ctrlPr>
                                          <a:rPr lang="zh-CN" altLang="en-US" sz="1600" i="1">
                                            <a:effectLst/>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cs typeface="Times New Roman" panose="02020603050405020304" pitchFamily="18" charset="0"/>
                                          </a:rPr>
                                          <m:t>0</m:t>
                                        </m:r>
                                      </m:sub>
                                    </m:sSub>
                                  </m:den>
                                </m:f>
                                <m:d>
                                  <m:dPr>
                                    <m:begChr m:val="["/>
                                    <m:endChr m:val="]"/>
                                    <m:ctrlPr>
                                      <a:rPr lang="zh-CN" altLang="en-US" sz="1600" i="1">
                                        <a:effectLst/>
                                        <a:latin typeface="Cambria Math" panose="02040503050406030204" pitchFamily="18" charset="0"/>
                                        <a:cs typeface="Times New Roman" panose="02020603050405020304" pitchFamily="18" charset="0"/>
                                      </a:rPr>
                                    </m:ctrlPr>
                                  </m:dPr>
                                  <m:e>
                                    <m:sSup>
                                      <m:sSupPr>
                                        <m:ctrlPr>
                                          <a:rPr lang="zh-CN" altLang="en-US" sz="1600" i="1">
                                            <a:effectLst/>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𝑒</m:t>
                                        </m:r>
                                      </m:e>
                                      <m:sup>
                                        <m:r>
                                          <a:rPr lang="en-US" altLang="zh-CN" sz="1600" i="1">
                                            <a:latin typeface="Cambria Math" panose="02040503050406030204" pitchFamily="18" charset="0"/>
                                            <a:cs typeface="Times New Roman" panose="02020603050405020304" pitchFamily="18" charset="0"/>
                                          </a:rPr>
                                          <m:t>−</m:t>
                                        </m:r>
                                        <m:sSub>
                                          <m:sSubPr>
                                            <m:ctrlPr>
                                              <a:rPr lang="zh-CN" altLang="en-US" sz="1600" i="1">
                                                <a:effectLst/>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cs typeface="Times New Roman" panose="02020603050405020304" pitchFamily="18" charset="0"/>
                                              </a:rPr>
                                              <m:t>0</m:t>
                                            </m:r>
                                          </m:sub>
                                        </m:sSub>
                                        <m:d>
                                          <m:dPr>
                                            <m:ctrlPr>
                                              <a:rPr lang="zh-CN" altLang="en-US" sz="1600" i="1">
                                                <a:effectLst/>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h</m:t>
                                            </m:r>
                                          </m:e>
                                        </m:d>
                                      </m:sup>
                                    </m:sSup>
                                    <m:r>
                                      <a:rPr lang="en-US" altLang="zh-CN" sz="1600" i="1">
                                        <a:latin typeface="Cambria Math" panose="02040503050406030204" pitchFamily="18" charset="0"/>
                                        <a:cs typeface="Times New Roman" panose="02020603050405020304" pitchFamily="18" charset="0"/>
                                      </a:rPr>
                                      <m:t>+</m:t>
                                    </m:r>
                                    <m:sSub>
                                      <m:sSubPr>
                                        <m:ctrlPr>
                                          <a:rPr lang="zh-CN" altLang="en-US" sz="1600" i="1">
                                            <a:effectLst/>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𝑟</m:t>
                                        </m:r>
                                      </m:e>
                                      <m:sub>
                                        <m:r>
                                          <a:rPr lang="en-US" altLang="zh-CN" sz="1600" i="1">
                                            <a:latin typeface="Cambria Math" panose="02040503050406030204" pitchFamily="18" charset="0"/>
                                            <a:cs typeface="Times New Roman" panose="02020603050405020304" pitchFamily="18" charset="0"/>
                                          </a:rPr>
                                          <m:t>𝑇𝐸</m:t>
                                        </m:r>
                                      </m:sub>
                                    </m:sSub>
                                    <m:sSup>
                                      <m:sSupPr>
                                        <m:ctrlPr>
                                          <a:rPr lang="zh-CN" altLang="en-US" sz="1600" i="1">
                                            <a:effectLst/>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𝑒</m:t>
                                        </m:r>
                                      </m:e>
                                      <m:sup>
                                        <m:sSub>
                                          <m:sSubPr>
                                            <m:ctrlPr>
                                              <a:rPr lang="zh-CN" altLang="en-US" sz="1600" i="1">
                                                <a:effectLst/>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cs typeface="Times New Roman" panose="02020603050405020304" pitchFamily="18" charset="0"/>
                                              </a:rPr>
                                              <m:t>0</m:t>
                                            </m:r>
                                          </m:sub>
                                        </m:sSub>
                                        <m:d>
                                          <m:dPr>
                                            <m:ctrlPr>
                                              <a:rPr lang="zh-CN" altLang="en-US" sz="1600" i="1">
                                                <a:effectLst/>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h</m:t>
                                            </m:r>
                                          </m:e>
                                        </m:d>
                                      </m:sup>
                                    </m:sSup>
                                  </m:e>
                                </m:d>
                                <m:nary>
                                  <m:naryPr>
                                    <m:limLoc m:val="undOvr"/>
                                    <m:ctrlPr>
                                      <a:rPr lang="zh-CN" altLang="en-US" sz="1600" i="1">
                                        <a:latin typeface="Cambria Math" panose="02040503050406030204" pitchFamily="18" charset="0"/>
                                      </a:rPr>
                                    </m:ctrlPr>
                                  </m:naryPr>
                                  <m:sub>
                                    <m:r>
                                      <a:rPr lang="zh-CN" altLang="en-US" sz="1600" i="0">
                                        <a:latin typeface="Cambria Math" panose="02040503050406030204" pitchFamily="18" charset="0"/>
                                      </a:rPr>
                                      <m:t>0</m:t>
                                    </m:r>
                                  </m:sub>
                                  <m:sup>
                                    <m:r>
                                      <a:rPr lang="zh-CN" altLang="en-US" sz="1600" i="1">
                                        <a:latin typeface="Cambria Math" panose="02040503050406030204" pitchFamily="18" charset="0"/>
                                      </a:rPr>
                                      <m:t>𝑎</m:t>
                                    </m:r>
                                  </m:sup>
                                  <m:e>
                                    <m:nary>
                                      <m:naryPr>
                                        <m:limLoc m:val="subSup"/>
                                        <m:ctrlPr>
                                          <a:rPr lang="zh-CN" altLang="en-US" sz="1600" i="1">
                                            <a:latin typeface="Cambria Math" panose="02040503050406030204" pitchFamily="18" charset="0"/>
                                          </a:rPr>
                                        </m:ctrlPr>
                                      </m:naryPr>
                                      <m:sub>
                                        <m:r>
                                          <a:rPr lang="zh-CN" altLang="en-US" sz="1600" i="0">
                                            <a:latin typeface="Cambria Math" panose="02040503050406030204" pitchFamily="18" charset="0"/>
                                          </a:rPr>
                                          <m:t>0</m:t>
                                        </m:r>
                                      </m:sub>
                                      <m:sup>
                                        <m:r>
                                          <a:rPr lang="zh-CN" altLang="en-US" sz="1600" i="0">
                                            <a:latin typeface="Cambria Math" panose="02040503050406030204" pitchFamily="18" charset="0"/>
                                          </a:rPr>
                                          <m:t>2</m:t>
                                        </m:r>
                                        <m:r>
                                          <a:rPr lang="zh-CN" altLang="en-US" sz="1600" i="1">
                                            <a:latin typeface="Cambria Math" panose="02040503050406030204" pitchFamily="18" charset="0"/>
                                          </a:rPr>
                                          <m:t>𝜋</m:t>
                                        </m:r>
                                      </m:sup>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𝐽</m:t>
                                            </m:r>
                                          </m:e>
                                          <m:sub>
                                            <m:r>
                                              <a:rPr lang="zh-CN" altLang="en-US" sz="1600" i="0">
                                                <a:latin typeface="Cambria Math" panose="02040503050406030204" pitchFamily="18" charset="0"/>
                                              </a:rPr>
                                              <m:t>0</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𝜆𝜌</m:t>
                                            </m:r>
                                          </m:e>
                                        </m:d>
                                      </m:e>
                                    </m:nary>
                                  </m:e>
                                </m:nary>
                              </m:e>
                            </m:nary>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𝜌</m:t>
                                </m:r>
                              </m:e>
                              <m:sup>
                                <m:r>
                                  <a:rPr lang="zh-CN" altLang="en-US" sz="1600" i="0">
                                    <a:latin typeface="Cambria Math" panose="02040503050406030204" pitchFamily="18" charset="0"/>
                                  </a:rPr>
                                  <m:t>′</m:t>
                                </m:r>
                              </m:sup>
                            </m:sSup>
                            <m:r>
                              <a:rPr lang="zh-CN" altLang="en-US" sz="1600" i="1">
                                <a:latin typeface="Cambria Math" panose="02040503050406030204" pitchFamily="18" charset="0"/>
                              </a:rPr>
                              <m:t>𝑑</m:t>
                            </m:r>
                            <m:r>
                              <a:rPr lang="zh-CN" altLang="en-US" sz="1600" i="1">
                                <a:latin typeface="Cambria Math" panose="02040503050406030204" pitchFamily="18" charset="0"/>
                              </a:rPr>
                              <m:t>𝜑</m:t>
                            </m:r>
                            <m:r>
                              <a:rPr lang="zh-CN" altLang="en-US" sz="1600" i="1">
                                <a:latin typeface="Cambria Math" panose="02040503050406030204" pitchFamily="18" charset="0"/>
                              </a:rPr>
                              <m:t>𝑑</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𝜌</m:t>
                                </m:r>
                              </m:e>
                              <m:sup>
                                <m:r>
                                  <a:rPr lang="zh-CN" altLang="en-US" sz="1600" i="0">
                                    <a:latin typeface="Cambria Math" panose="02040503050406030204" pitchFamily="18" charset="0"/>
                                  </a:rPr>
                                  <m:t>′</m:t>
                                </m:r>
                              </m:sup>
                            </m:sSup>
                            <m:r>
                              <a:rPr lang="zh-CN" altLang="en-US" sz="1600" i="1">
                                <a:latin typeface="Cambria Math" panose="02040503050406030204" pitchFamily="18" charset="0"/>
                              </a:rPr>
                              <m:t>𝑑</m:t>
                            </m:r>
                            <m:r>
                              <a:rPr lang="zh-CN" altLang="en-US" sz="1600" i="1">
                                <a:latin typeface="Cambria Math" panose="02040503050406030204" pitchFamily="18" charset="0"/>
                              </a:rPr>
                              <m:t>𝜆</m:t>
                            </m:r>
                          </m:oMath>
                        </m:oMathPara>
                      </a14:m>
                      <a:endParaRPr lang="zh-CN" altLang="en-US" sz="1600" dirty="0">
                        <a:latin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1821609" y="2215376"/>
                      <a:ext cx="7596985" cy="81439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a:extLst>
                        <a:ext uri="{FF2B5EF4-FFF2-40B4-BE49-F238E27FC236}">
                          <ele attr="{55706D0A-D625-4CF6-8688-764766B6557D}"/>
                        </a:ext>
                      </a:extLst>
                    </p:cNvPr>
                    <p:cNvSpPr/>
                    <p:nvPr/>
                  </p:nvSpPr>
                  <p:spPr>
                    <a:xfrm>
                      <a:off x="4413409" y="1789575"/>
                      <a:ext cx="162371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𝑑𝑚</m:t>
                            </m:r>
                            <m:r>
                              <a:rPr lang="zh-CN" altLang="en-US" sz="1600" i="0">
                                <a:latin typeface="Cambria Math" panose="02040503050406030204" pitchFamily="18" charset="0"/>
                              </a:rPr>
                              <m:t>=</m:t>
                            </m:r>
                            <m:r>
                              <a:rPr lang="zh-CN" altLang="en-US" sz="1600" i="1">
                                <a:latin typeface="Cambria Math" panose="02040503050406030204" pitchFamily="18" charset="0"/>
                              </a:rPr>
                              <m:t>𝐼</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𝜌</m:t>
                                </m:r>
                              </m:e>
                              <m:sup>
                                <m:r>
                                  <a:rPr lang="zh-CN" altLang="en-US" sz="1600" i="0">
                                    <a:latin typeface="Cambria Math" panose="02040503050406030204" pitchFamily="18" charset="0"/>
                                  </a:rPr>
                                  <m:t>′</m:t>
                                </m:r>
                              </m:sup>
                            </m:sSup>
                            <m:r>
                              <a:rPr lang="zh-CN" altLang="en-US" sz="1600" i="1">
                                <a:latin typeface="Cambria Math" panose="02040503050406030204" pitchFamily="18" charset="0"/>
                              </a:rPr>
                              <m:t>𝑑</m:t>
                            </m:r>
                            <m:r>
                              <a:rPr lang="zh-CN" altLang="en-US" sz="1600" i="1">
                                <a:latin typeface="Cambria Math" panose="02040503050406030204" pitchFamily="18" charset="0"/>
                              </a:rPr>
                              <m:t>𝜑</m:t>
                            </m:r>
                            <m:r>
                              <a:rPr lang="zh-CN" altLang="en-US" sz="1600" i="1">
                                <a:latin typeface="Cambria Math" panose="02040503050406030204" pitchFamily="18" charset="0"/>
                              </a:rPr>
                              <m:t>𝑑</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𝜌</m:t>
                                </m:r>
                              </m:e>
                              <m:sup>
                                <m:r>
                                  <a:rPr lang="zh-CN" altLang="en-US" sz="1600" i="0">
                                    <a:latin typeface="Cambria Math" panose="02040503050406030204" pitchFamily="18" charset="0"/>
                                  </a:rPr>
                                  <m:t>′</m:t>
                                </m:r>
                              </m:sup>
                            </m:sSup>
                          </m:oMath>
                        </m:oMathPara>
                      </a14:m>
                      <a:endParaRPr lang="zh-CN" altLang="en-US" sz="1600" dirty="0"/>
                    </a:p>
                  </p:txBody>
                </p:sp>
              </mc:Choice>
              <mc:Fallback>
                <p:sp>
                  <p:nvSpPr>
                    <p:cNvPr id="26" name="矩形 25"/>
                    <p:cNvSpPr>
                      <a:spLocks noRot="1" noChangeAspect="1" noMove="1" noResize="1" noEditPoints="1" noAdjustHandles="1" noChangeArrowheads="1" noChangeShapeType="1" noTextEdit="1"/>
                    </p:cNvSpPr>
                    <p:nvPr/>
                  </p:nvSpPr>
                  <p:spPr>
                    <a:xfrm>
                      <a:off x="4413409" y="1789575"/>
                      <a:ext cx="1623713" cy="338554"/>
                    </a:xfrm>
                    <a:prstGeom prst="rect">
                      <a:avLst/>
                    </a:prstGeom>
                    <a:blipFill rotWithShape="1">
                      <a:blip r:embed="rId6"/>
                      <a:stretch>
                        <a:fillRect b="-8929"/>
                      </a:stretch>
                    </a:blipFill>
                  </p:spPr>
                  <p:txBody>
                    <a:bodyPr/>
                    <a:lstStyle/>
                    <a:p>
                      <a:r>
                        <a:rPr lang="zh-CN" altLang="en-US">
                          <a:noFill/>
                        </a:rPr>
                        <a:t> </a:t>
                      </a:r>
                      <a:endParaRPr lang="zh-CN" altLang="en-US">
                        <a:noFill/>
                      </a:endParaRPr>
                    </a:p>
                  </p:txBody>
                </p:sp>
              </mc:Fallback>
            </mc:AlternateContent>
            <p:sp>
              <p:nvSpPr>
                <p:cNvPr id="30" name="文本框 29"/>
                <p:cNvSpPr txBox="1"/>
                <p:nvPr/>
              </p:nvSpPr>
              <p:spPr>
                <a:xfrm>
                  <a:off x="3061767" y="1547284"/>
                  <a:ext cx="1228216" cy="584775"/>
                </a:xfrm>
                <a:prstGeom prst="rect">
                  <a:avLst/>
                </a:prstGeom>
                <a:noFill/>
                <a:ln w="22225">
                  <a:solidFill>
                    <a:schemeClr val="accent6"/>
                  </a:solidFill>
                  <a:prstDash val="sysDash"/>
                </a:ln>
              </p:spPr>
              <p:txBody>
                <a:bodyPr wrap="square" rtlCol="0">
                  <a:spAutoFit/>
                </a:bodyPr>
                <a:lstStyle/>
                <a:p>
                  <a:r>
                    <a:rPr lang="zh-CN" altLang="en-US" sz="1600" b="1" dirty="0">
                      <a:solidFill>
                        <a:schemeClr val="accent6"/>
                      </a:solidFill>
                    </a:rPr>
                    <a:t>对垂直磁偶极子积分</a:t>
                  </a:r>
                  <a:endParaRPr lang="zh-CN" altLang="en-US" sz="1600" b="1" dirty="0">
                    <a:solidFill>
                      <a:schemeClr val="accent6"/>
                    </a:solidFill>
                  </a:endParaRPr>
                </a:p>
              </p:txBody>
            </p:sp>
            <p:sp>
              <p:nvSpPr>
                <p:cNvPr id="34" name="文本框 33"/>
                <p:cNvSpPr txBox="1"/>
                <p:nvPr/>
              </p:nvSpPr>
              <p:spPr>
                <a:xfrm>
                  <a:off x="7013936" y="1616073"/>
                  <a:ext cx="1623712" cy="584775"/>
                </a:xfrm>
                <a:prstGeom prst="rect">
                  <a:avLst/>
                </a:prstGeom>
                <a:noFill/>
                <a:ln w="22225">
                  <a:solidFill>
                    <a:schemeClr val="accent6"/>
                  </a:solidFill>
                  <a:prstDash val="sysDash"/>
                </a:ln>
              </p:spPr>
              <p:txBody>
                <a:bodyPr wrap="square" rtlCol="0">
                  <a:spAutoFit/>
                </a:bodyPr>
                <a:lstStyle/>
                <a:p>
                  <a:r>
                    <a:rPr lang="zh-CN" altLang="en-US" sz="1600" b="1" dirty="0">
                      <a:solidFill>
                        <a:schemeClr val="accent6"/>
                      </a:solidFill>
                    </a:rPr>
                    <a:t>垂直磁偶极子的微分形式</a:t>
                  </a:r>
                  <a:endParaRPr lang="zh-CN" altLang="en-US" sz="1600" b="1" dirty="0">
                    <a:solidFill>
                      <a:schemeClr val="accent6"/>
                    </a:solidFill>
                  </a:endParaRPr>
                </a:p>
              </p:txBody>
            </p:sp>
            <mc:AlternateContent xmlns:mc="http://schemas.openxmlformats.org/markup-compatibility/2006">
              <mc:Choice xmlns:a14="http://schemas.microsoft.com/office/drawing/2010/main" Requires="a14">
                <p:sp>
                  <p:nvSpPr>
                    <p:cNvPr id="35" name="矩形 34">
                      <a:extLst>
                        <a:ext uri="{FF2B5EF4-FFF2-40B4-BE49-F238E27FC236}">
                          <ele attr="{320640AF-2228-4037-A34E-0F1719B418E3}"/>
                        </a:ext>
                      </a:extLst>
                    </p:cNvPr>
                    <p:cNvSpPr/>
                    <p:nvPr/>
                  </p:nvSpPr>
                  <p:spPr>
                    <a:xfrm>
                      <a:off x="2695115" y="3247463"/>
                      <a:ext cx="5646739" cy="6251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𝐹</m:t>
                            </m:r>
                            <m:d>
                              <m:dPr>
                                <m:ctrlPr>
                                  <a:rPr lang="zh-CN" altLang="en-US" sz="1600" i="1">
                                    <a:latin typeface="Cambria Math" panose="02040503050406030204" pitchFamily="18" charset="0"/>
                                  </a:rPr>
                                </m:ctrlPr>
                              </m:dPr>
                              <m:e>
                                <m:r>
                                  <a:rPr lang="zh-CN" altLang="en-US" sz="1600" i="1">
                                    <a:latin typeface="Cambria Math" panose="02040503050406030204" pitchFamily="18" charset="0"/>
                                  </a:rPr>
                                  <m:t>𝜌</m:t>
                                </m:r>
                                <m:r>
                                  <a:rPr lang="zh-CN" altLang="en-US" sz="1600" i="0">
                                    <a:latin typeface="Cambria Math" panose="02040503050406030204" pitchFamily="18" charset="0"/>
                                  </a:rPr>
                                  <m:t>,</m:t>
                                </m:r>
                                <m:r>
                                  <a:rPr lang="zh-CN" altLang="en-US" sz="1600" i="1">
                                    <a:latin typeface="Cambria Math" panose="02040503050406030204" pitchFamily="18" charset="0"/>
                                  </a:rPr>
                                  <m:t>𝑧</m:t>
                                </m:r>
                              </m:e>
                            </m:d>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sSub>
                                  <m:sSubPr>
                                    <m:ctrlPr>
                                      <a:rPr lang="zh-CN" altLang="en-US" sz="1600" i="1">
                                        <a:latin typeface="Cambria Math" panose="02040503050406030204" pitchFamily="18" charset="0"/>
                                      </a:rPr>
                                    </m:ctrlPr>
                                  </m:sSubPr>
                                  <m:e>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𝑧</m:t>
                                        </m:r>
                                      </m:e>
                                    </m:acc>
                                  </m:e>
                                  <m:sub>
                                    <m:r>
                                      <a:rPr lang="zh-CN" altLang="en-US" sz="1600" i="0">
                                        <a:latin typeface="Cambria Math" panose="02040503050406030204" pitchFamily="18" charset="0"/>
                                      </a:rPr>
                                      <m:t>0</m:t>
                                    </m:r>
                                  </m:sub>
                                </m:sSub>
                                <m:r>
                                  <a:rPr lang="zh-CN" altLang="en-US" sz="1600" i="1">
                                    <a:latin typeface="Cambria Math" panose="02040503050406030204" pitchFamily="18" charset="0"/>
                                  </a:rPr>
                                  <m:t>𝐼𝑎</m:t>
                                </m:r>
                              </m:num>
                              <m:den>
                                <m:r>
                                  <a:rPr lang="zh-CN" altLang="en-US" sz="1600" i="0">
                                    <a:latin typeface="Cambria Math" panose="02040503050406030204" pitchFamily="18" charset="0"/>
                                  </a:rPr>
                                  <m:t>2</m:t>
                                </m:r>
                              </m:den>
                            </m:f>
                            <m:nary>
                              <m:naryPr>
                                <m:limLoc m:val="subSup"/>
                                <m:ctrlPr>
                                  <a:rPr lang="zh-CN" altLang="en-US" sz="1600" i="1">
                                    <a:latin typeface="Cambria Math" panose="02040503050406030204" pitchFamily="18" charset="0"/>
                                  </a:rPr>
                                </m:ctrlPr>
                              </m:naryPr>
                              <m:sub>
                                <m:r>
                                  <a:rPr lang="zh-CN" altLang="en-US" sz="1600" i="0">
                                    <a:latin typeface="Cambria Math" panose="02040503050406030204" pitchFamily="18" charset="0"/>
                                  </a:rPr>
                                  <m:t>0</m:t>
                                </m:r>
                              </m:sub>
                              <m:sup>
                                <m:r>
                                  <a:rPr lang="zh-CN" altLang="en-US" sz="1600" i="0">
                                    <a:latin typeface="Cambria Math" panose="02040503050406030204" pitchFamily="18" charset="0"/>
                                  </a:rPr>
                                  <m:t>∞</m:t>
                                </m:r>
                              </m:sup>
                              <m:e>
                                <m:f>
                                  <m:fPr>
                                    <m:ctrlPr>
                                      <a:rPr lang="zh-CN" altLang="en-US" sz="16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b>
                                      <m:sSubPr>
                                        <m:ctrlPr>
                                          <a:rPr lang="zh-CN" altLang="en-US"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cs typeface="Times New Roman" panose="02020603050405020304" pitchFamily="18" charset="0"/>
                                          </a:rPr>
                                          <m:t>0</m:t>
                                        </m:r>
                                      </m:sub>
                                    </m:sSub>
                                  </m:den>
                                </m:f>
                                <m:d>
                                  <m:dPr>
                                    <m:begChr m:val="["/>
                                    <m:endChr m:val="]"/>
                                    <m:ctrlPr>
                                      <a:rPr lang="zh-CN" altLang="en-US" sz="16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en-US"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𝑒</m:t>
                                        </m:r>
                                      </m:e>
                                      <m:sup>
                                        <m:r>
                                          <a:rPr lang="en-US" altLang="zh-CN" sz="1600" i="1">
                                            <a:latin typeface="Cambria Math" panose="02040503050406030204" pitchFamily="18" charset="0"/>
                                            <a:cs typeface="Times New Roman" panose="02020603050405020304" pitchFamily="18" charset="0"/>
                                          </a:rPr>
                                          <m:t>−</m:t>
                                        </m:r>
                                        <m:sSub>
                                          <m:sSubPr>
                                            <m:ctrlPr>
                                              <a:rPr lang="zh-CN" altLang="en-US"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cs typeface="Times New Roman" panose="02020603050405020304" pitchFamily="18" charset="0"/>
                                              </a:rPr>
                                              <m:t>0</m:t>
                                            </m:r>
                                          </m:sub>
                                        </m:sSub>
                                        <m:d>
                                          <m:dPr>
                                            <m:ctrlPr>
                                              <a:rPr lang="zh-CN" altLang="en-US"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h</m:t>
                                            </m:r>
                                          </m:e>
                                        </m:d>
                                      </m:sup>
                                    </m:sSup>
                                    <m:r>
                                      <a:rPr lang="en-US" altLang="zh-CN" sz="1600" i="1">
                                        <a:latin typeface="Cambria Math" panose="02040503050406030204" pitchFamily="18" charset="0"/>
                                        <a:cs typeface="Times New Roman" panose="02020603050405020304" pitchFamily="18" charset="0"/>
                                      </a:rPr>
                                      <m:t>+</m:t>
                                    </m:r>
                                    <m:sSub>
                                      <m:sSubPr>
                                        <m:ctrlPr>
                                          <a:rPr lang="zh-CN" altLang="en-US"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𝑟</m:t>
                                        </m:r>
                                      </m:e>
                                      <m:sub>
                                        <m:r>
                                          <a:rPr lang="en-US" altLang="zh-CN" sz="1600" i="1">
                                            <a:latin typeface="Cambria Math" panose="02040503050406030204" pitchFamily="18" charset="0"/>
                                            <a:cs typeface="Times New Roman" panose="02020603050405020304" pitchFamily="18" charset="0"/>
                                          </a:rPr>
                                          <m:t>𝑇𝐸</m:t>
                                        </m:r>
                                      </m:sub>
                                    </m:sSub>
                                    <m:sSup>
                                      <m:sSupPr>
                                        <m:ctrlPr>
                                          <a:rPr lang="zh-CN" altLang="en-US"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𝑒</m:t>
                                        </m:r>
                                      </m:e>
                                      <m:sup>
                                        <m:sSub>
                                          <m:sSubPr>
                                            <m:ctrlPr>
                                              <a:rPr lang="zh-CN" altLang="en-US"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𝑢</m:t>
                                            </m:r>
                                          </m:e>
                                          <m:sub>
                                            <m:r>
                                              <a:rPr lang="en-US" altLang="zh-CN" sz="1600" i="1">
                                                <a:latin typeface="Cambria Math" panose="02040503050406030204" pitchFamily="18" charset="0"/>
                                                <a:cs typeface="Times New Roman" panose="02020603050405020304" pitchFamily="18" charset="0"/>
                                              </a:rPr>
                                              <m:t>0</m:t>
                                            </m:r>
                                          </m:sub>
                                        </m:sSub>
                                        <m:d>
                                          <m:dPr>
                                            <m:ctrlPr>
                                              <a:rPr lang="zh-CN" altLang="en-US"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h</m:t>
                                            </m:r>
                                          </m:e>
                                        </m:d>
                                      </m:sup>
                                    </m:sSup>
                                  </m:e>
                                </m:d>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𝐽</m:t>
                                    </m:r>
                                  </m:e>
                                  <m:sub>
                                    <m:r>
                                      <a:rPr lang="zh-CN" altLang="en-US" sz="1600" i="0">
                                        <a:latin typeface="Cambria Math" panose="02040503050406030204" pitchFamily="18" charset="0"/>
                                      </a:rPr>
                                      <m:t>1</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𝜆𝜌</m:t>
                                    </m:r>
                                  </m:e>
                                </m:d>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𝐽</m:t>
                                    </m:r>
                                  </m:e>
                                  <m:sub>
                                    <m:r>
                                      <a:rPr lang="zh-CN" altLang="en-US" sz="1600" i="0">
                                        <a:latin typeface="Cambria Math" panose="02040503050406030204" pitchFamily="18" charset="0"/>
                                      </a:rPr>
                                      <m:t>0</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𝜆𝜌</m:t>
                                    </m:r>
                                  </m:e>
                                </m:d>
                                <m:r>
                                  <a:rPr lang="zh-CN" altLang="en-US" sz="1600" i="1">
                                    <a:latin typeface="Cambria Math" panose="02040503050406030204" pitchFamily="18" charset="0"/>
                                  </a:rPr>
                                  <m:t>𝑑</m:t>
                                </m:r>
                                <m:r>
                                  <a:rPr lang="zh-CN" altLang="en-US" sz="1600" i="1">
                                    <a:latin typeface="Cambria Math" panose="02040503050406030204" pitchFamily="18" charset="0"/>
                                  </a:rPr>
                                  <m:t>𝜆</m:t>
                                </m:r>
                              </m:e>
                            </m:nary>
                          </m:oMath>
                        </m:oMathPara>
                      </a14:m>
                      <a:endParaRPr lang="zh-CN" altLang="en-US" sz="1600" dirty="0"/>
                    </a:p>
                  </p:txBody>
                </p:sp>
              </mc:Choice>
              <mc:Fallback>
                <p:sp>
                  <p:nvSpPr>
                    <p:cNvPr id="35" name="矩形 34"/>
                    <p:cNvSpPr>
                      <a:spLocks noRot="1" noChangeAspect="1" noMove="1" noResize="1" noEditPoints="1" noAdjustHandles="1" noChangeArrowheads="1" noChangeShapeType="1" noTextEdit="1"/>
                    </p:cNvSpPr>
                    <p:nvPr/>
                  </p:nvSpPr>
                  <p:spPr>
                    <a:xfrm>
                      <a:off x="2695115" y="3247463"/>
                      <a:ext cx="5646739" cy="625108"/>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
              <p:nvSpPr>
                <p:cNvPr id="38" name="箭头: 下 37"/>
                <p:cNvSpPr/>
                <p:nvPr/>
              </p:nvSpPr>
              <p:spPr>
                <a:xfrm>
                  <a:off x="5028918" y="2834319"/>
                  <a:ext cx="392696" cy="42524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文本框 38"/>
                <p:cNvSpPr txBox="1"/>
                <p:nvPr/>
              </p:nvSpPr>
              <p:spPr>
                <a:xfrm>
                  <a:off x="5364934" y="2874094"/>
                  <a:ext cx="1228216" cy="338554"/>
                </a:xfrm>
                <a:prstGeom prst="rect">
                  <a:avLst/>
                </a:prstGeom>
                <a:noFill/>
                <a:ln w="22225">
                  <a:noFill/>
                  <a:prstDash val="sysDash"/>
                </a:ln>
              </p:spPr>
              <p:txBody>
                <a:bodyPr wrap="square" rtlCol="0">
                  <a:spAutoFit/>
                </a:bodyPr>
                <a:lstStyle/>
                <a:p>
                  <a:r>
                    <a:rPr lang="zh-CN" altLang="en-US" sz="1600" b="1" dirty="0">
                      <a:solidFill>
                        <a:schemeClr val="accent6"/>
                      </a:solidFill>
                    </a:rPr>
                    <a:t>整理可得</a:t>
                  </a:r>
                  <a:endParaRPr lang="zh-CN" altLang="en-US" sz="1600" b="1" dirty="0">
                    <a:solidFill>
                      <a:schemeClr val="accent6"/>
                    </a:solidFill>
                  </a:endParaRPr>
                </a:p>
              </p:txBody>
            </p:sp>
          </p:grpSp>
        </p:grpSp>
        <p:sp>
          <p:nvSpPr>
            <p:cNvPr id="53" name="卷形: 水平 52"/>
            <p:cNvSpPr/>
            <p:nvPr/>
          </p:nvSpPr>
          <p:spPr>
            <a:xfrm>
              <a:off x="348190" y="1316997"/>
              <a:ext cx="2316786" cy="677707"/>
            </a:xfrm>
            <a:prstGeom prst="horizontalScroll">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A0EFA"/>
                  </a:solidFill>
                  <a:latin typeface="宋体" panose="02010600030101010101" pitchFamily="2" charset="-122"/>
                </a:rPr>
                <a:t>中心回线的频率域响应</a:t>
              </a:r>
              <a:endParaRPr lang="zh-CN" altLang="en-US" dirty="0">
                <a:solidFill>
                  <a:srgbClr val="2A0EFA"/>
                </a:solidFill>
              </a:endParaRPr>
            </a:p>
          </p:txBody>
        </p:sp>
      </p:grpSp>
      <p:cxnSp>
        <p:nvCxnSpPr>
          <p:cNvPr id="28" name="直接箭头连接符 27"/>
          <p:cNvCxnSpPr/>
          <p:nvPr/>
        </p:nvCxnSpPr>
        <p:spPr>
          <a:xfrm flipH="1">
            <a:off x="1731124" y="2084465"/>
            <a:ext cx="1413488" cy="788986"/>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07283" y="0"/>
            <a:ext cx="9144000" cy="1103267"/>
            <a:chOff x="107283" y="0"/>
            <a:chExt cx="9144000" cy="1103267"/>
          </a:xfrm>
        </p:grpSpPr>
        <p:cxnSp>
          <p:nvCxnSpPr>
            <p:cNvPr id="11" name="直接连接符 10"/>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17" name="矩形 16"/>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标题 1"/>
            <p:cNvSpPr/>
            <p:nvPr/>
          </p:nvSpPr>
          <p:spPr bwMode="auto">
            <a:xfrm>
              <a:off x="107318" y="434975"/>
              <a:ext cx="4530090" cy="66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00000"/>
                </a:lnSpc>
                <a:buClrTx/>
                <a:buFontTx/>
                <a:buNone/>
              </a:pPr>
              <a:r>
                <a:rPr kumimoji="0" lang="zh-CN" altLang="en-US" sz="2600" b="1" dirty="0">
                  <a:solidFill>
                    <a:srgbClr val="C00000"/>
                  </a:solidFill>
                  <a:latin typeface="微软雅黑" panose="020B0503020204020204" pitchFamily="34" charset="-122"/>
                  <a:ea typeface="微软雅黑" panose="020B0503020204020204" pitchFamily="34" charset="-122"/>
                </a:rPr>
                <a:t>第二</a:t>
              </a:r>
              <a:r>
                <a:rPr lang="zh-CN" altLang="en-US" sz="2600" b="1" dirty="0">
                  <a:solidFill>
                    <a:srgbClr val="C00000"/>
                  </a:solidFill>
                  <a:latin typeface="微软雅黑" panose="020B0503020204020204" pitchFamily="34" charset="-122"/>
                  <a:ea typeface="微软雅黑" panose="020B0503020204020204" pitchFamily="34" charset="-122"/>
                </a:rPr>
                <a:t>章 瞬变电磁法一维正演</a:t>
              </a:r>
              <a:endParaRPr kumimoji="0" lang="zh-CN" altLang="en-US" sz="2600" b="1" dirty="0">
                <a:solidFill>
                  <a:srgbClr val="C00000"/>
                </a:solidFill>
                <a:latin typeface="微软雅黑" panose="020B0503020204020204" pitchFamily="34" charset="-122"/>
                <a:ea typeface="微软雅黑" panose="020B0503020204020204" pitchFamily="34" charset="-122"/>
              </a:endParaRPr>
            </a:p>
          </p:txBody>
        </p:sp>
        <p:sp>
          <p:nvSpPr>
            <p:cNvPr id="27" name="Rectangle 181"/>
            <p:cNvSpPr>
              <a:spLocks noChangeArrowheads="1"/>
            </p:cNvSpPr>
            <p:nvPr/>
          </p:nvSpPr>
          <p:spPr bwMode="auto">
            <a:xfrm>
              <a:off x="107283"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Rectangle 2"/>
          <p:cNvSpPr>
            <a:spLocks noChangeArrowheads="1"/>
          </p:cNvSpPr>
          <p:nvPr/>
        </p:nvSpPr>
        <p:spPr bwMode="auto">
          <a:xfrm>
            <a:off x="4385013" y="2630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63" name="组合 62"/>
          <p:cNvGrpSpPr/>
          <p:nvPr/>
        </p:nvGrpSpPr>
        <p:grpSpPr>
          <a:xfrm>
            <a:off x="3710305" y="1299210"/>
            <a:ext cx="5192294" cy="5396230"/>
            <a:chOff x="295992" y="1377214"/>
            <a:chExt cx="5046032" cy="5396448"/>
          </a:xfrm>
        </p:grpSpPr>
        <p:sp>
          <p:nvSpPr>
            <p:cNvPr id="39" name="文本框 38"/>
            <p:cNvSpPr txBox="1"/>
            <p:nvPr/>
          </p:nvSpPr>
          <p:spPr>
            <a:xfrm>
              <a:off x="435862" y="1605676"/>
              <a:ext cx="2129971" cy="583589"/>
            </a:xfrm>
            <a:prstGeom prst="rect">
              <a:avLst/>
            </a:prstGeom>
            <a:noFill/>
            <a:ln w="22225">
              <a:solidFill>
                <a:schemeClr val="accent6"/>
              </a:solidFill>
              <a:prstDash val="sysDash"/>
            </a:ln>
          </p:spPr>
          <p:txBody>
            <a:bodyPr wrap="square" rtlCol="0">
              <a:spAutoFit/>
            </a:bodyPr>
            <a:lstStyle/>
            <a:p>
              <a:r>
                <a:rPr lang="zh-CN" altLang="en-US" sz="1600" b="1" dirty="0">
                  <a:solidFill>
                    <a:schemeClr val="accent6"/>
                  </a:solidFill>
                </a:rPr>
                <a:t>利用正余弦变化</a:t>
              </a:r>
              <a:r>
                <a:rPr lang="zh-CN" altLang="en-US" sz="1600" b="1" dirty="0">
                  <a:solidFill>
                    <a:schemeClr val="accent6"/>
                  </a:solidFill>
                </a:rPr>
                <a:t>进行频时转换</a:t>
              </a:r>
              <a:endParaRPr lang="zh-CN" altLang="en-US" sz="1600" b="1" dirty="0">
                <a:solidFill>
                  <a:schemeClr val="accent6"/>
                </a:solidFill>
              </a:endParaRPr>
            </a:p>
          </p:txBody>
        </p:sp>
        <p:sp>
          <p:nvSpPr>
            <p:cNvPr id="24" name="Rectangle 101"/>
            <p:cNvSpPr>
              <a:spLocks noChangeArrowheads="1"/>
            </p:cNvSpPr>
            <p:nvPr/>
          </p:nvSpPr>
          <p:spPr bwMode="auto">
            <a:xfrm>
              <a:off x="295992" y="1377214"/>
              <a:ext cx="5046032" cy="5396448"/>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a:p>
          </p:txBody>
        </p:sp>
      </p:grpSp>
      <p:grpSp>
        <p:nvGrpSpPr>
          <p:cNvPr id="62" name="组合 61"/>
          <p:cNvGrpSpPr/>
          <p:nvPr/>
        </p:nvGrpSpPr>
        <p:grpSpPr>
          <a:xfrm>
            <a:off x="464088" y="1299194"/>
            <a:ext cx="3167557" cy="5396445"/>
            <a:chOff x="5680451" y="1377213"/>
            <a:chExt cx="3167557" cy="5396445"/>
          </a:xfrm>
        </p:grpSpPr>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4890" y="3895612"/>
              <a:ext cx="795796" cy="1186713"/>
            </a:xfrm>
            <a:prstGeom prst="rect">
              <a:avLst/>
            </a:prstGeom>
          </p:spPr>
        </p:pic>
        <p:sp>
          <p:nvSpPr>
            <p:cNvPr id="20" name="Rectangle 101"/>
            <p:cNvSpPr>
              <a:spLocks noChangeArrowheads="1"/>
            </p:cNvSpPr>
            <p:nvPr/>
          </p:nvSpPr>
          <p:spPr bwMode="auto">
            <a:xfrm>
              <a:off x="5680451" y="1377213"/>
              <a:ext cx="3114436" cy="5396445"/>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a:p>
          </p:txBody>
        </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891" y="1453614"/>
              <a:ext cx="2911554" cy="2329243"/>
            </a:xfrm>
            <a:prstGeom prst="rect">
              <a:avLst/>
            </a:prstGeom>
          </p:spPr>
        </p:pic>
        <mc:AlternateContent xmlns:mc="http://schemas.openxmlformats.org/markup-compatibility/2006">
          <mc:Choice xmlns:a14="http://schemas.microsoft.com/office/drawing/2010/main" Requires="a14">
            <p:sp>
              <p:nvSpPr>
                <p:cNvPr id="56" name="矩形 55">
                  <a:extLst>
                    <a:ext uri="{FF2B5EF4-FFF2-40B4-BE49-F238E27FC236}">
                      <ele attr="{A0A7A6D7-AE48-4E68-8888-9F329F90E997}"/>
                    </a:ext>
                  </a:extLst>
                </p:cNvPr>
                <p:cNvSpPr/>
                <p:nvPr/>
              </p:nvSpPr>
              <p:spPr>
                <a:xfrm>
                  <a:off x="8018037" y="3958031"/>
                  <a:ext cx="8299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b="1" i="1">
                                <a:solidFill>
                                  <a:prstClr val="black"/>
                                </a:solidFill>
                                <a:latin typeface="Cambria Math" panose="02040503050406030204" pitchFamily="18" charset="0"/>
                              </a:rPr>
                            </m:ctrlPr>
                          </m:sSubPr>
                          <m:e>
                            <m:r>
                              <a:rPr lang="zh-CN" altLang="en-US" sz="1600" b="1" i="1">
                                <a:solidFill>
                                  <a:prstClr val="black"/>
                                </a:solidFill>
                                <a:latin typeface="Cambria Math" panose="02040503050406030204" pitchFamily="18" charset="0"/>
                              </a:rPr>
                              <m:t>𝑱</m:t>
                            </m:r>
                          </m:e>
                          <m:sub>
                            <m:r>
                              <a:rPr lang="zh-CN" altLang="en-US" sz="1600" b="1" i="1">
                                <a:solidFill>
                                  <a:prstClr val="black"/>
                                </a:solidFill>
                                <a:latin typeface="Cambria Math" panose="02040503050406030204" pitchFamily="18" charset="0"/>
                              </a:rPr>
                              <m:t>𝟏</m:t>
                            </m:r>
                          </m:sub>
                        </m:sSub>
                        <m:d>
                          <m:dPr>
                            <m:ctrlPr>
                              <a:rPr lang="zh-CN" altLang="en-US" sz="1600" b="1" i="1">
                                <a:solidFill>
                                  <a:prstClr val="black"/>
                                </a:solidFill>
                                <a:latin typeface="Cambria Math" panose="02040503050406030204" pitchFamily="18" charset="0"/>
                              </a:rPr>
                            </m:ctrlPr>
                          </m:dPr>
                          <m:e>
                            <m:r>
                              <a:rPr lang="zh-CN" altLang="en-US" sz="1600" b="1" i="1">
                                <a:solidFill>
                                  <a:prstClr val="black"/>
                                </a:solidFill>
                                <a:latin typeface="Cambria Math" panose="02040503050406030204" pitchFamily="18" charset="0"/>
                              </a:rPr>
                              <m:t>𝝀𝝆</m:t>
                            </m:r>
                          </m:e>
                        </m:d>
                      </m:oMath>
                    </m:oMathPara>
                  </a14:m>
                  <a:endParaRPr lang="zh-CN" altLang="en-US" b="1" dirty="0"/>
                </a:p>
              </p:txBody>
            </p:sp>
          </mc:Choice>
          <mc:Fallback>
            <p:sp>
              <p:nvSpPr>
                <p:cNvPr id="56" name="矩形 55"/>
                <p:cNvSpPr>
                  <a:spLocks noRot="1" noChangeAspect="1" noMove="1" noResize="1" noEditPoints="1" noAdjustHandles="1" noChangeArrowheads="1" noChangeShapeType="1" noTextEdit="1"/>
                </p:cNvSpPr>
                <p:nvPr/>
              </p:nvSpPr>
              <p:spPr>
                <a:xfrm>
                  <a:off x="8018037" y="3958031"/>
                  <a:ext cx="829971" cy="338554"/>
                </a:xfrm>
                <a:prstGeom prst="rect">
                  <a:avLst/>
                </a:prstGeom>
                <a:blipFill rotWithShape="1">
                  <a:blip r:embed="rId4"/>
                  <a:stretch>
                    <a:fillRect b="-8929"/>
                  </a:stretch>
                </a:blipFill>
              </p:spPr>
              <p:txBody>
                <a:bodyPr/>
                <a:lstStyle/>
                <a:p>
                  <a:r>
                    <a:rPr lang="zh-CN" altLang="en-US">
                      <a:noFill/>
                    </a:rPr>
                    <a:t> </a:t>
                  </a:r>
                  <a:endParaRPr lang="zh-CN" altLang="en-US">
                    <a:noFill/>
                  </a:endParaRPr>
                </a:p>
              </p:txBody>
            </p:sp>
          </mc:Fallback>
        </mc:AlternateContent>
        <p:sp>
          <p:nvSpPr>
            <p:cNvPr id="59" name="文本框 58"/>
            <p:cNvSpPr txBox="1"/>
            <p:nvPr/>
          </p:nvSpPr>
          <p:spPr>
            <a:xfrm>
              <a:off x="5847830" y="4032347"/>
              <a:ext cx="1929237" cy="830997"/>
            </a:xfrm>
            <a:prstGeom prst="rect">
              <a:avLst/>
            </a:prstGeom>
            <a:noFill/>
            <a:ln w="22225">
              <a:noFill/>
              <a:prstDash val="sysDash"/>
            </a:ln>
          </p:spPr>
          <p:txBody>
            <a:bodyPr wrap="square" rtlCol="0">
              <a:spAutoFit/>
            </a:bodyPr>
            <a:lstStyle/>
            <a:p>
              <a:r>
                <a:rPr lang="zh-CN" altLang="zh-CN" sz="1600" b="1" dirty="0">
                  <a:solidFill>
                    <a:schemeClr val="accent6"/>
                  </a:solidFill>
                  <a:latin typeface="宋体" panose="02010600030101010101" pitchFamily="2" charset="-122"/>
                  <a:ea typeface="宋体" panose="02010600030101010101" pitchFamily="2" charset="-122"/>
                  <a:cs typeface="Times New Roman" panose="02020603050405020304" pitchFamily="18" charset="0"/>
                </a:rPr>
                <a:t>贝塞尔函数是</a:t>
              </a:r>
              <a:r>
                <a:rPr lang="zh-CN" altLang="en-US" sz="1600" b="1" dirty="0">
                  <a:solidFill>
                    <a:schemeClr val="accent6"/>
                  </a:solidFill>
                  <a:latin typeface="宋体" panose="02010600030101010101" pitchFamily="2" charset="-122"/>
                  <a:ea typeface="宋体" panose="02010600030101010101" pitchFamily="2" charset="-122"/>
                  <a:cs typeface="Times New Roman" panose="02020603050405020304" pitchFamily="18" charset="0"/>
                </a:rPr>
                <a:t>一种</a:t>
              </a:r>
              <a:r>
                <a:rPr lang="zh-CN" altLang="zh-CN" sz="1600" b="1" dirty="0">
                  <a:solidFill>
                    <a:schemeClr val="accent6"/>
                  </a:solidFill>
                  <a:latin typeface="宋体" panose="02010600030101010101" pitchFamily="2" charset="-122"/>
                  <a:ea typeface="宋体" panose="02010600030101010101" pitchFamily="2" charset="-122"/>
                  <a:cs typeface="Times New Roman" panose="02020603050405020304" pitchFamily="18" charset="0"/>
                </a:rPr>
                <a:t>高频振荡和衰减缓慢</a:t>
              </a:r>
              <a:r>
                <a:rPr lang="zh-CN" altLang="en-US" sz="1600" b="1" dirty="0">
                  <a:solidFill>
                    <a:schemeClr val="accent6"/>
                  </a:solidFill>
                  <a:latin typeface="宋体" panose="02010600030101010101" pitchFamily="2" charset="-122"/>
                  <a:ea typeface="宋体" panose="02010600030101010101" pitchFamily="2" charset="-122"/>
                  <a:cs typeface="Times New Roman" panose="02020603050405020304" pitchFamily="18" charset="0"/>
                </a:rPr>
                <a:t>的函数</a:t>
              </a:r>
              <a:endParaRPr lang="zh-CN" altLang="en-US" sz="1600" b="1" dirty="0">
                <a:solidFill>
                  <a:schemeClr val="accent6"/>
                </a:solidFill>
                <a:latin typeface="宋体" panose="02010600030101010101" pitchFamily="2" charset="-122"/>
                <a:ea typeface="宋体" panose="02010600030101010101" pitchFamily="2" charset="-122"/>
              </a:endParaRPr>
            </a:p>
          </p:txBody>
        </p:sp>
        <p:sp>
          <p:nvSpPr>
            <p:cNvPr id="60" name="文本框 59"/>
            <p:cNvSpPr txBox="1"/>
            <p:nvPr/>
          </p:nvSpPr>
          <p:spPr>
            <a:xfrm>
              <a:off x="5833088" y="5435592"/>
              <a:ext cx="1295681" cy="338554"/>
            </a:xfrm>
            <a:prstGeom prst="rect">
              <a:avLst/>
            </a:prstGeom>
            <a:noFill/>
            <a:ln w="22225">
              <a:solidFill>
                <a:schemeClr val="accent6"/>
              </a:solidFill>
              <a:prstDash val="sysDash"/>
            </a:ln>
          </p:spPr>
          <p:txBody>
            <a:bodyPr wrap="square" rtlCol="0">
              <a:spAutoFit/>
            </a:bodyPr>
            <a:lstStyle/>
            <a:p>
              <a:r>
                <a:rPr lang="zh-CN" altLang="en-US" sz="1600" b="1" dirty="0">
                  <a:solidFill>
                    <a:schemeClr val="accent6"/>
                  </a:solidFill>
                </a:rPr>
                <a:t>汉克尔变换</a:t>
              </a:r>
              <a:endParaRPr lang="zh-CN" altLang="en-US" sz="1600" b="1" dirty="0">
                <a:solidFill>
                  <a:schemeClr val="accent6"/>
                </a:solidFill>
              </a:endParaRPr>
            </a:p>
          </p:txBody>
        </p:sp>
        <mc:AlternateContent xmlns:mc="http://schemas.openxmlformats.org/markup-compatibility/2006">
          <mc:Choice xmlns:a14="http://schemas.microsoft.com/office/drawing/2010/main" Requires="a14">
            <p:sp>
              <p:nvSpPr>
                <p:cNvPr id="61" name="矩形 60">
                  <a:extLst>
                    <a:ext uri="{FF2B5EF4-FFF2-40B4-BE49-F238E27FC236}">
                      <ele attr="{1F25C99B-ED21-4C45-9F84-32DB3438D03F}"/>
                    </a:ext>
                  </a:extLst>
                </p:cNvPr>
                <p:cNvSpPr/>
                <p:nvPr/>
              </p:nvSpPr>
              <p:spPr>
                <a:xfrm>
                  <a:off x="6027850" y="5793729"/>
                  <a:ext cx="2419637" cy="793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𝑓</m:t>
                        </m:r>
                        <m:d>
                          <m:dPr>
                            <m:ctrlPr>
                              <a:rPr lang="zh-CN" altLang="en-US" sz="1600" i="1">
                                <a:latin typeface="Cambria Math" panose="02040503050406030204" pitchFamily="18" charset="0"/>
                              </a:rPr>
                            </m:ctrlPr>
                          </m:dPr>
                          <m:e>
                            <m:r>
                              <a:rPr lang="zh-CN" altLang="en-US" sz="1600" i="1">
                                <a:latin typeface="Cambria Math" panose="02040503050406030204" pitchFamily="18" charset="0"/>
                              </a:rPr>
                              <m:t>𝑏</m:t>
                            </m:r>
                          </m:e>
                        </m:d>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𝑏</m:t>
                            </m:r>
                          </m:den>
                        </m:f>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𝑛</m:t>
                                </m:r>
                              </m:e>
                              <m:sub>
                                <m:r>
                                  <a:rPr lang="zh-CN" altLang="en-US" sz="1600" i="0">
                                    <a:latin typeface="Cambria Math" panose="02040503050406030204" pitchFamily="18" charset="0"/>
                                  </a:rPr>
                                  <m:t>1</m:t>
                                </m:r>
                              </m:sub>
                            </m:sSub>
                          </m:sub>
                          <m:sup>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𝑛</m:t>
                                </m:r>
                              </m:e>
                              <m:sub>
                                <m:r>
                                  <a:rPr lang="zh-CN" altLang="en-US" sz="1600" i="0">
                                    <a:latin typeface="Cambria Math" panose="02040503050406030204" pitchFamily="18" charset="0"/>
                                  </a:rPr>
                                  <m:t>2</m:t>
                                </m:r>
                              </m:sub>
                            </m:sSub>
                          </m:sup>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𝐻</m:t>
                                </m:r>
                              </m:e>
                              <m:sub>
                                <m:r>
                                  <a:rPr lang="zh-CN" altLang="en-US" sz="1600" i="1">
                                    <a:latin typeface="Cambria Math" panose="02040503050406030204" pitchFamily="18" charset="0"/>
                                  </a:rPr>
                                  <m:t>𝑖</m:t>
                                </m:r>
                              </m:sub>
                            </m:sSub>
                            <m:r>
                              <a:rPr lang="zh-CN" altLang="en-US" sz="1600" i="1">
                                <a:latin typeface="Cambria Math" panose="02040503050406030204" pitchFamily="18" charset="0"/>
                              </a:rPr>
                              <m:t>𝑘</m:t>
                            </m:r>
                            <m:d>
                              <m:dPr>
                                <m:ctrlPr>
                                  <a:rPr lang="zh-CN" altLang="en-US" sz="1600" i="1">
                                    <a:latin typeface="Cambria Math" panose="02040503050406030204" pitchFamily="18" charset="0"/>
                                  </a:rPr>
                                </m:ctrlPr>
                              </m:dPr>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𝐴</m:t>
                                        </m:r>
                                      </m:e>
                                      <m:sub>
                                        <m:r>
                                          <a:rPr lang="zh-CN" altLang="en-US" sz="1600" i="1">
                                            <a:latin typeface="Cambria Math" panose="02040503050406030204" pitchFamily="18" charset="0"/>
                                          </a:rPr>
                                          <m:t>𝑖</m:t>
                                        </m:r>
                                      </m:sub>
                                    </m:sSub>
                                    <m:r>
                                      <a:rPr lang="zh-CN" altLang="en-US" sz="1600" i="0">
                                        <a:latin typeface="Cambria Math" panose="02040503050406030204" pitchFamily="18" charset="0"/>
                                      </a:rPr>
                                      <m:t>−</m:t>
                                    </m:r>
                                    <m:r>
                                      <a:rPr lang="zh-CN" altLang="en-US" sz="1600" i="1">
                                        <a:latin typeface="Cambria Math" panose="02040503050406030204" pitchFamily="18" charset="0"/>
                                      </a:rPr>
                                      <m:t>𝑋</m:t>
                                    </m:r>
                                  </m:sup>
                                </m:sSup>
                              </m:e>
                            </m:d>
                          </m:e>
                        </m:nary>
                      </m:oMath>
                    </m:oMathPara>
                  </a14:m>
                  <a:endParaRPr lang="zh-CN" altLang="en-US" sz="1600" dirty="0"/>
                </a:p>
              </p:txBody>
            </p:sp>
          </mc:Choice>
          <mc:Fallback>
            <p:sp>
              <p:nvSpPr>
                <p:cNvPr id="61" name="矩形 60"/>
                <p:cNvSpPr>
                  <a:spLocks noRot="1" noChangeAspect="1" noMove="1" noResize="1" noEditPoints="1" noAdjustHandles="1" noChangeArrowheads="1" noChangeShapeType="1" noTextEdit="1"/>
                </p:cNvSpPr>
                <p:nvPr/>
              </p:nvSpPr>
              <p:spPr>
                <a:xfrm>
                  <a:off x="6027850" y="5793729"/>
                  <a:ext cx="2419637" cy="793743"/>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grpSp>
      <p:graphicFrame>
        <p:nvGraphicFramePr>
          <p:cNvPr id="6" name="对象 5"/>
          <p:cNvGraphicFramePr>
            <a:graphicFrameLocks noChangeAspect="1"/>
          </p:cNvGraphicFramePr>
          <p:nvPr/>
        </p:nvGraphicFramePr>
        <p:xfrm>
          <a:off x="3735070" y="2273935"/>
          <a:ext cx="2057400" cy="503555"/>
        </p:xfrm>
        <a:graphic>
          <a:graphicData uri="http://schemas.openxmlformats.org/presentationml/2006/ole">
            <mc:AlternateContent xmlns:mc="http://schemas.openxmlformats.org/markup-compatibility/2006">
              <mc:Choice xmlns:v="urn:schemas-microsoft-com:vml" Requires="v">
                <p:oleObj spid="_x0000_s42116" name="Equation" r:id="rId6" imgW="1752600" imgH="419100" progId="Equation.DSMT4">
                  <p:embed/>
                </p:oleObj>
              </mc:Choice>
              <mc:Fallback>
                <p:oleObj name="Equation" r:id="rId6" imgW="1752600" imgH="419100" progId="Equation.DSMT4">
                  <p:embed/>
                  <p:pic>
                    <p:nvPicPr>
                      <p:cNvPr id="0" name="对象 101"/>
                      <p:cNvPicPr>
                        <a:picLocks noChangeAspect="1" noChangeArrowheads="1"/>
                      </p:cNvPicPr>
                      <p:nvPr/>
                    </p:nvPicPr>
                    <p:blipFill>
                      <a:blip r:embed="rId7"/>
                      <a:srcRect/>
                      <a:stretch>
                        <a:fillRect/>
                      </a:stretch>
                    </p:blipFill>
                    <p:spPr bwMode="auto">
                      <a:xfrm>
                        <a:off x="3735070" y="2273935"/>
                        <a:ext cx="2057400" cy="503555"/>
                      </a:xfrm>
                      <a:prstGeom prst="rect">
                        <a:avLst/>
                      </a:prstGeom>
                      <a:noFill/>
                    </p:spPr>
                  </p:pic>
                </p:oleObj>
              </mc:Fallback>
            </mc:AlternateContent>
          </a:graphicData>
        </a:graphic>
      </p:graphicFrame>
      <p:cxnSp>
        <p:nvCxnSpPr>
          <p:cNvPr id="7" name="直接箭头连接符 6"/>
          <p:cNvCxnSpPr/>
          <p:nvPr/>
        </p:nvCxnSpPr>
        <p:spPr>
          <a:xfrm>
            <a:off x="5847715" y="2525395"/>
            <a:ext cx="478790" cy="12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1" name="对象 10"/>
          <p:cNvGraphicFramePr>
            <a:graphicFrameLocks noChangeAspect="1"/>
          </p:cNvGraphicFramePr>
          <p:nvPr/>
        </p:nvGraphicFramePr>
        <p:xfrm>
          <a:off x="6271260" y="2274570"/>
          <a:ext cx="2604770" cy="517525"/>
        </p:xfrm>
        <a:graphic>
          <a:graphicData uri="http://schemas.openxmlformats.org/presentationml/2006/ole">
            <mc:AlternateContent xmlns:mc="http://schemas.openxmlformats.org/markup-compatibility/2006">
              <mc:Choice xmlns:v="urn:schemas-microsoft-com:vml" Requires="v">
                <p:oleObj spid="_x0000_s14" name="Equation" r:id="rId8" imgW="2159000" imgH="419100" progId="Equation.DSMT4">
                  <p:embed/>
                </p:oleObj>
              </mc:Choice>
              <mc:Fallback>
                <p:oleObj name="Equation" r:id="rId8" imgW="2159000" imgH="419100" progId="Equation.DSMT4">
                  <p:embed/>
                  <p:pic>
                    <p:nvPicPr>
                      <p:cNvPr id="0" name="对象 101"/>
                      <p:cNvPicPr>
                        <a:picLocks noChangeAspect="1" noChangeArrowheads="1"/>
                      </p:cNvPicPr>
                      <p:nvPr/>
                    </p:nvPicPr>
                    <p:blipFill>
                      <a:blip r:embed="rId9"/>
                      <a:srcRect/>
                      <a:stretch>
                        <a:fillRect/>
                      </a:stretch>
                    </p:blipFill>
                    <p:spPr bwMode="auto">
                      <a:xfrm>
                        <a:off x="6271260" y="2274570"/>
                        <a:ext cx="2604770" cy="517525"/>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4984115" y="3359150"/>
          <a:ext cx="2644140" cy="520700"/>
        </p:xfrm>
        <a:graphic>
          <a:graphicData uri="http://schemas.openxmlformats.org/presentationml/2006/ole">
            <mc:AlternateContent xmlns:mc="http://schemas.openxmlformats.org/markup-compatibility/2006">
              <mc:Choice xmlns:v="urn:schemas-microsoft-com:vml" Requires="v">
                <p:oleObj spid="_x0000_s17" name="Equation" r:id="rId10" imgW="1714500" imgH="330200" progId="Equation.DSMT4">
                  <p:embed/>
                </p:oleObj>
              </mc:Choice>
              <mc:Fallback>
                <p:oleObj name="Equation" r:id="rId10" imgW="1714500" imgH="330200" progId="Equation.DSMT4">
                  <p:embed/>
                  <p:pic>
                    <p:nvPicPr>
                      <p:cNvPr id="0" name="对象 101"/>
                      <p:cNvPicPr>
                        <a:picLocks noChangeAspect="1" noChangeArrowheads="1"/>
                      </p:cNvPicPr>
                      <p:nvPr/>
                    </p:nvPicPr>
                    <p:blipFill>
                      <a:blip r:embed="rId11"/>
                      <a:srcRect/>
                      <a:stretch>
                        <a:fillRect/>
                      </a:stretch>
                    </p:blipFill>
                    <p:spPr bwMode="auto">
                      <a:xfrm>
                        <a:off x="4984115" y="3359150"/>
                        <a:ext cx="2644140" cy="520700"/>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4984115" y="3954145"/>
          <a:ext cx="3041650" cy="694055"/>
        </p:xfrm>
        <a:graphic>
          <a:graphicData uri="http://schemas.openxmlformats.org/presentationml/2006/ole">
            <mc:AlternateContent xmlns:mc="http://schemas.openxmlformats.org/markup-compatibility/2006">
              <mc:Choice xmlns:v="urn:schemas-microsoft-com:vml" Requires="v">
                <p:oleObj spid="_x0000_s19" name="Equation" r:id="rId12" imgW="1993900" imgH="444500" progId="Equation.DSMT4">
                  <p:embed/>
                </p:oleObj>
              </mc:Choice>
              <mc:Fallback>
                <p:oleObj name="Equation" r:id="rId12" imgW="1993900" imgH="444500" progId="Equation.DSMT4">
                  <p:embed/>
                  <p:pic>
                    <p:nvPicPr>
                      <p:cNvPr id="0" name="对象 101"/>
                      <p:cNvPicPr>
                        <a:picLocks noChangeAspect="1" noChangeArrowheads="1"/>
                      </p:cNvPicPr>
                      <p:nvPr/>
                    </p:nvPicPr>
                    <p:blipFill>
                      <a:blip r:embed="rId13"/>
                      <a:srcRect/>
                      <a:stretch>
                        <a:fillRect/>
                      </a:stretch>
                    </p:blipFill>
                    <p:spPr bwMode="auto">
                      <a:xfrm>
                        <a:off x="4984115" y="3954145"/>
                        <a:ext cx="3041650" cy="694055"/>
                      </a:xfrm>
                      <a:prstGeom prst="rect">
                        <a:avLst/>
                      </a:prstGeom>
                      <a:noFill/>
                    </p:spPr>
                  </p:pic>
                </p:oleObj>
              </mc:Fallback>
            </mc:AlternateContent>
          </a:graphicData>
        </a:graphic>
      </p:graphicFrame>
      <p:sp>
        <p:nvSpPr>
          <p:cNvPr id="21" name="文本框 20"/>
          <p:cNvSpPr txBox="1"/>
          <p:nvPr/>
        </p:nvSpPr>
        <p:spPr>
          <a:xfrm>
            <a:off x="3854229" y="2882118"/>
            <a:ext cx="2191709" cy="337185"/>
          </a:xfrm>
          <a:prstGeom prst="rect">
            <a:avLst/>
          </a:prstGeom>
          <a:noFill/>
          <a:ln w="22225">
            <a:solidFill>
              <a:schemeClr val="accent6"/>
            </a:solidFill>
            <a:prstDash val="sysDash"/>
          </a:ln>
        </p:spPr>
        <p:txBody>
          <a:bodyPr wrap="square" rtlCol="0">
            <a:spAutoFit/>
          </a:bodyPr>
          <a:p>
            <a:r>
              <a:rPr lang="zh-CN" altLang="en-US" sz="1600" b="1" dirty="0">
                <a:solidFill>
                  <a:schemeClr val="accent6"/>
                </a:solidFill>
              </a:rPr>
              <a:t>对于这种形式的积分：</a:t>
            </a:r>
            <a:endParaRPr lang="zh-CN" altLang="en-US" sz="1600" b="1" dirty="0">
              <a:solidFill>
                <a:schemeClr val="accent6"/>
              </a:solidFill>
            </a:endParaRPr>
          </a:p>
        </p:txBody>
      </p:sp>
      <p:graphicFrame>
        <p:nvGraphicFramePr>
          <p:cNvPr id="22" name="对象 21"/>
          <p:cNvGraphicFramePr>
            <a:graphicFrameLocks noChangeAspect="1"/>
          </p:cNvGraphicFramePr>
          <p:nvPr/>
        </p:nvGraphicFramePr>
        <p:xfrm>
          <a:off x="4562475" y="4881880"/>
          <a:ext cx="3487420" cy="753745"/>
        </p:xfrm>
        <a:graphic>
          <a:graphicData uri="http://schemas.openxmlformats.org/presentationml/2006/ole">
            <mc:AlternateContent xmlns:mc="http://schemas.openxmlformats.org/markup-compatibility/2006">
              <mc:Choice xmlns:v="urn:schemas-microsoft-com:vml" Requires="v">
                <p:oleObj spid="_x0000_s23" name="Equation" r:id="rId14" imgW="2286000" imgH="482600" progId="Equation.DSMT4">
                  <p:embed/>
                </p:oleObj>
              </mc:Choice>
              <mc:Fallback>
                <p:oleObj name="Equation" r:id="rId14" imgW="2286000" imgH="482600" progId="Equation.DSMT4">
                  <p:embed/>
                  <p:pic>
                    <p:nvPicPr>
                      <p:cNvPr id="0" name="对象 101"/>
                      <p:cNvPicPr>
                        <a:picLocks noChangeAspect="1" noChangeArrowheads="1"/>
                      </p:cNvPicPr>
                      <p:nvPr/>
                    </p:nvPicPr>
                    <p:blipFill>
                      <a:blip r:embed="rId15"/>
                      <a:srcRect/>
                      <a:stretch>
                        <a:fillRect/>
                      </a:stretch>
                    </p:blipFill>
                    <p:spPr bwMode="auto">
                      <a:xfrm>
                        <a:off x="4562475" y="4881880"/>
                        <a:ext cx="3487420" cy="753745"/>
                      </a:xfrm>
                      <a:prstGeom prst="rect">
                        <a:avLst/>
                      </a:prstGeom>
                      <a:noFill/>
                    </p:spPr>
                  </p:pic>
                </p:oleObj>
              </mc:Fallback>
            </mc:AlternateContent>
          </a:graphicData>
        </a:graphic>
      </p:graphicFrame>
      <p:sp>
        <p:nvSpPr>
          <p:cNvPr id="38" name="箭头: 下 37"/>
          <p:cNvSpPr/>
          <p:nvPr/>
        </p:nvSpPr>
        <p:spPr>
          <a:xfrm>
            <a:off x="6450569" y="4456464"/>
            <a:ext cx="389386" cy="425240"/>
          </a:xfrm>
          <a:prstGeom prst="downArrow">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5" name="文本框 24"/>
          <p:cNvSpPr txBox="1"/>
          <p:nvPr/>
        </p:nvSpPr>
        <p:spPr>
          <a:xfrm>
            <a:off x="3854450" y="5715635"/>
            <a:ext cx="4695825" cy="829945"/>
          </a:xfrm>
          <a:prstGeom prst="rect">
            <a:avLst/>
          </a:prstGeom>
          <a:noFill/>
          <a:ln w="22225">
            <a:solidFill>
              <a:schemeClr val="accent6"/>
            </a:solidFill>
            <a:prstDash val="sysDash"/>
          </a:ln>
        </p:spPr>
        <p:txBody>
          <a:bodyPr wrap="square" rtlCol="0">
            <a:spAutoFit/>
          </a:bodyPr>
          <a:p>
            <a:r>
              <a:rPr lang="zh-CN" altLang="en-US" sz="1600" b="1" dirty="0">
                <a:solidFill>
                  <a:schemeClr val="accent6"/>
                </a:solidFill>
              </a:rPr>
              <a:t>其中   是采样间隔，不同的滤波方法，采样间隔不同，而                      是正余弦滤波系数。这样就能得到阶跃波的响应。</a:t>
            </a:r>
            <a:endParaRPr lang="zh-CN" altLang="en-US" sz="1600" b="1" dirty="0">
              <a:solidFill>
                <a:schemeClr val="accent6"/>
              </a:solidFill>
            </a:endParaRPr>
          </a:p>
        </p:txBody>
      </p:sp>
      <p:graphicFrame>
        <p:nvGraphicFramePr>
          <p:cNvPr id="28" name="对象 27">
            <a:hlinkClick r:id="" action="ppaction://ole?verb="/>
          </p:cNvPr>
          <p:cNvGraphicFramePr>
            <a:graphicFrameLocks noChangeAspect="1"/>
          </p:cNvGraphicFramePr>
          <p:nvPr/>
        </p:nvGraphicFramePr>
        <p:xfrm>
          <a:off x="4292600" y="5768340"/>
          <a:ext cx="212725" cy="231775"/>
        </p:xfrm>
        <a:graphic>
          <a:graphicData uri="http://schemas.openxmlformats.org/presentationml/2006/ole">
            <mc:AlternateContent xmlns:mc="http://schemas.openxmlformats.org/markup-compatibility/2006">
              <mc:Choice xmlns:v="urn:schemas-microsoft-com:vml" Requires="v">
                <p:oleObj spid="_x0000_s2049" name="" r:id="rId16" imgW="152400" imgH="165100" progId="Equation.KSEE3">
                  <p:embed/>
                </p:oleObj>
              </mc:Choice>
              <mc:Fallback>
                <p:oleObj name="" r:id="rId16" imgW="152400" imgH="165100" progId="Equation.KSEE3">
                  <p:embed/>
                  <p:pic>
                    <p:nvPicPr>
                      <p:cNvPr id="0" name="图片 2048"/>
                      <p:cNvPicPr/>
                      <p:nvPr/>
                    </p:nvPicPr>
                    <p:blipFill>
                      <a:blip r:embed="rId17"/>
                      <a:stretch>
                        <a:fillRect/>
                      </a:stretch>
                    </p:blipFill>
                    <p:spPr>
                      <a:xfrm>
                        <a:off x="4292600" y="5768340"/>
                        <a:ext cx="212725" cy="231775"/>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4562158" y="5914390"/>
          <a:ext cx="988695" cy="396875"/>
        </p:xfrm>
        <a:graphic>
          <a:graphicData uri="http://schemas.openxmlformats.org/presentationml/2006/ole">
            <mc:AlternateContent xmlns:mc="http://schemas.openxmlformats.org/markup-compatibility/2006">
              <mc:Choice xmlns:v="urn:schemas-microsoft-com:vml" Requires="v">
                <p:oleObj spid="_x0000_s30" name="Equation" r:id="rId18" imgW="647700" imgH="254000" progId="Equation.DSMT4">
                  <p:embed/>
                </p:oleObj>
              </mc:Choice>
              <mc:Fallback>
                <p:oleObj name="Equation" r:id="rId18" imgW="647700" imgH="254000" progId="Equation.DSMT4">
                  <p:embed/>
                  <p:pic>
                    <p:nvPicPr>
                      <p:cNvPr id="0" name="对象 101"/>
                      <p:cNvPicPr>
                        <a:picLocks noChangeAspect="1" noChangeArrowheads="1"/>
                      </p:cNvPicPr>
                      <p:nvPr/>
                    </p:nvPicPr>
                    <p:blipFill>
                      <a:blip r:embed="rId19"/>
                      <a:srcRect/>
                      <a:stretch>
                        <a:fillRect/>
                      </a:stretch>
                    </p:blipFill>
                    <p:spPr bwMode="auto">
                      <a:xfrm>
                        <a:off x="4562158" y="5914390"/>
                        <a:ext cx="988695" cy="396875"/>
                      </a:xfrm>
                      <a:prstGeom prst="rect">
                        <a:avLst/>
                      </a:prstGeom>
                      <a:noFill/>
                    </p:spPr>
                  </p:pic>
                </p:oleObj>
              </mc:Fallback>
            </mc:AlternateContent>
          </a:graphicData>
        </a:graphic>
      </p:graphicFrame>
      <p:grpSp>
        <p:nvGrpSpPr>
          <p:cNvPr id="31" name="组合 30"/>
          <p:cNvGrpSpPr/>
          <p:nvPr/>
        </p:nvGrpSpPr>
        <p:grpSpPr>
          <a:xfrm>
            <a:off x="107283" y="0"/>
            <a:ext cx="9144000" cy="1103267"/>
            <a:chOff x="107283" y="0"/>
            <a:chExt cx="9144000" cy="1103267"/>
          </a:xfrm>
        </p:grpSpPr>
        <p:cxnSp>
          <p:nvCxnSpPr>
            <p:cNvPr id="32" name="直接连接符 3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5" name="标题 1"/>
            <p:cNvSpPr/>
            <p:nvPr/>
          </p:nvSpPr>
          <p:spPr bwMode="auto">
            <a:xfrm>
              <a:off x="107318" y="434975"/>
              <a:ext cx="4530090" cy="66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ctr">
                <a:lnSpc>
                  <a:spcPct val="100000"/>
                </a:lnSpc>
                <a:buClrTx/>
                <a:buFontTx/>
                <a:buNone/>
              </a:pPr>
              <a:r>
                <a:rPr kumimoji="0" lang="zh-CN" altLang="en-US" sz="2600" b="1" dirty="0">
                  <a:solidFill>
                    <a:srgbClr val="C00000"/>
                  </a:solidFill>
                  <a:latin typeface="微软雅黑" panose="020B0503020204020204" pitchFamily="34" charset="-122"/>
                  <a:ea typeface="微软雅黑" panose="020B0503020204020204" pitchFamily="34" charset="-122"/>
                </a:rPr>
                <a:t>第二</a:t>
              </a:r>
              <a:r>
                <a:rPr lang="zh-CN" altLang="en-US" sz="2600" b="1" dirty="0">
                  <a:solidFill>
                    <a:srgbClr val="C00000"/>
                  </a:solidFill>
                  <a:latin typeface="微软雅黑" panose="020B0503020204020204" pitchFamily="34" charset="-122"/>
                  <a:ea typeface="微软雅黑" panose="020B0503020204020204" pitchFamily="34" charset="-122"/>
                </a:rPr>
                <a:t>章 瞬变电磁法一维正演</a:t>
              </a:r>
              <a:endParaRPr kumimoji="0" lang="zh-CN" altLang="en-US" sz="2600" b="1" dirty="0">
                <a:solidFill>
                  <a:srgbClr val="C00000"/>
                </a:solidFill>
                <a:latin typeface="微软雅黑" panose="020B0503020204020204" pitchFamily="34" charset="-122"/>
                <a:ea typeface="微软雅黑" panose="020B0503020204020204" pitchFamily="34" charset="-122"/>
              </a:endParaRPr>
            </a:p>
          </p:txBody>
        </p:sp>
        <p:sp>
          <p:nvSpPr>
            <p:cNvPr id="36" name="Rectangle 181"/>
            <p:cNvSpPr>
              <a:spLocks noChangeArrowheads="1"/>
            </p:cNvSpPr>
            <p:nvPr/>
          </p:nvSpPr>
          <p:spPr bwMode="auto">
            <a:xfrm>
              <a:off x="107283"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TAG_VERSION" val="1.0"/>
  <p:tag name="KSO_WM_BEAUTIFY_FLAG" val="#wm#"/>
  <p:tag name="KSO_WM_UNIT_TYPE" val="i"/>
  <p:tag name="KSO_WM_UNIT_ID" val="diagram20182588_1*i*0"/>
  <p:tag name="KSO_WM_TEMPLATE_CATEGORY" val="diagram"/>
  <p:tag name="KSO_WM_TEMPLATE_INDEX" val="20182588"/>
  <p:tag name="KSO_WM_UNIT_INDEX" val="0"/>
</p:tagLst>
</file>

<file path=ppt/tags/tag2.xml><?xml version="1.0" encoding="utf-8"?>
<p:tagLst xmlns:p="http://schemas.openxmlformats.org/presentationml/2006/main">
  <p:tag name="KSO_WM_TEMPLATE_CATEGORY" val="diagram"/>
  <p:tag name="KSO_WM_TEMPLATE_INDEX" val="20182588"/>
  <p:tag name="KSO_WM_TAG_VERSION" val="1.0"/>
  <p:tag name="KSO_WM_BEAUTIFY_FLAG" val="#wm#"/>
  <p:tag name="KSO_WM_UNIT_TYPE" val="d"/>
  <p:tag name="KSO_WM_UNIT_INDEX" val="2"/>
  <p:tag name="KSO_WM_UNIT_CLEAR" val="0"/>
  <p:tag name="KSO_WM_UNIT_LAYERLEVEL" val="1"/>
  <p:tag name="KSO_WM_UNIT_VALUE" val="810*1216"/>
  <p:tag name="KSO_WM_UNIT_HIGHLIGHT" val="0"/>
  <p:tag name="KSO_WM_UNIT_COMPATIBLE" val="0"/>
  <p:tag name="KSO_WM_UNIT_ID" val="diagram20182588_1*d*2"/>
</p:tagLst>
</file>

<file path=ppt/tags/tag3.xml><?xml version="1.0" encoding="utf-8"?>
<p:tagLst xmlns:p="http://schemas.openxmlformats.org/presentationml/2006/main">
  <p:tag name="KSO_WM_TEMPLATE_CATEGORY" val="diagram"/>
  <p:tag name="KSO_WM_TEMPLATE_INDEX" val="20182588"/>
  <p:tag name="KSO_WM_TAG_VERSION" val="1.0"/>
  <p:tag name="KSO_WM_BEAUTIFY_FLAG" val="#wm#"/>
  <p:tag name="KSO_WM_UNIT_TYPE" val="d"/>
  <p:tag name="KSO_WM_UNIT_INDEX" val="1"/>
  <p:tag name="KSO_WM_UNIT_CLEAR" val="0"/>
  <p:tag name="KSO_WM_UNIT_LAYERLEVEL" val="1"/>
  <p:tag name="KSO_WM_UNIT_VALUE" val="960*1442"/>
  <p:tag name="KSO_WM_UNIT_HIGHLIGHT" val="0"/>
  <p:tag name="KSO_WM_UNIT_COMPATIBLE" val="0"/>
  <p:tag name="KSO_WM_UNIT_ID" val="diagram20182588_1*d*1"/>
</p:tagLst>
</file>

<file path=ppt/tags/tag4.xml><?xml version="1.0" encoding="utf-8"?>
<p:tagLst xmlns:p="http://schemas.openxmlformats.org/presentationml/2006/main">
  <p:tag name="KSO_WM_TEMPLATE_CATEGORY" val="diagram"/>
  <p:tag name="KSO_WM_TEMPLATE_INDEX" val="20182588"/>
  <p:tag name="KSO_WM_TAG_VERSION" val="1.0"/>
  <p:tag name="KSO_WM_BEAUTIFY_FLAG" val="#wm#"/>
  <p:tag name="KSO_WM_UNIT_TYPE" val="d"/>
  <p:tag name="KSO_WM_UNIT_INDEX" val="3"/>
  <p:tag name="KSO_WM_UNIT_CLEAR" val="0"/>
  <p:tag name="KSO_WM_UNIT_LAYERLEVEL" val="1"/>
  <p:tag name="KSO_WM_UNIT_VALUE" val="810*1216"/>
  <p:tag name="KSO_WM_UNIT_HIGHLIGHT" val="0"/>
  <p:tag name="KSO_WM_UNIT_COMPATIBLE" val="0"/>
  <p:tag name="KSO_WM_UNIT_ID" val="diagram20182588_1*d*3"/>
</p:tagLst>
</file>

<file path=ppt/tags/tag5.xml><?xml version="1.0" encoding="utf-8"?>
<p:tagLst xmlns:p="http://schemas.openxmlformats.org/presentationml/2006/main">
  <p:tag name="KSO_WM_TEMPLATE_CATEGORY" val="diagram"/>
  <p:tag name="KSO_WM_TEMPLATE_INDEX" val="20182588"/>
  <p:tag name="KSO_WM_TAG_VERSION" val="1.0"/>
  <p:tag name="KSO_WM_BEAUTIFY_FLAG" val="#wm#"/>
  <p:tag name="KSO_WM_UNIT_TYPE" val="f"/>
  <p:tag name="KSO_WM_UNIT_INDEX" val="1"/>
  <p:tag name="KSO_WM_UNIT_CLEAR" val="1"/>
  <p:tag name="KSO_WM_UNIT_LAYERLEVEL" val="1"/>
  <p:tag name="KSO_WM_UNIT_VALUE" val="96"/>
  <p:tag name="KSO_WM_UNIT_HIGHLIGHT" val="0"/>
  <p:tag name="KSO_WM_UNIT_COMPATIBLE" val="0"/>
  <p:tag name="KSO_WM_UNIT_ID" val="diagram20182588_1*f*1"/>
  <p:tag name="KSO_WM_UNIT_PRESET_TEXT_INDEX" val="2"/>
  <p:tag name="KSO_WM_UNIT_PRESET_TEXT_LEN" val="40"/>
</p:tagLst>
</file>

<file path=ppt/tags/tag6.xml><?xml version="1.0" encoding="utf-8"?>
<p:tagLst xmlns:p="http://schemas.openxmlformats.org/presentationml/2006/main">
  <p:tag name="KSO_WM_TEMPLATE_CATEGORY" val="diagram"/>
  <p:tag name="KSO_WM_TEMPLATE_INDEX" val="20182588"/>
  <p:tag name="KSO_WM_SLIDE_ID" val="diagram20182588_1"/>
  <p:tag name="KSO_WM_SLIDE_INDEX" val="1"/>
  <p:tag name="KSO_WM_SLIDE_ITEM_CNT" val="4"/>
  <p:tag name="KSO_WM_SLIDE_LAYOUT" val="a_f_d"/>
  <p:tag name="KSO_WM_SLIDE_LAYOUT_CNT" val="1_1_3"/>
  <p:tag name="KSO_WM_SLIDE_TYPE" val="text"/>
  <p:tag name="KSO_WM_BEAUTIFY_FLAG" val="#wm#"/>
  <p:tag name="KSO_WM_SLIDE_POSITION" val="71*38"/>
  <p:tag name="KSO_WM_SLIDE_SIZE" val="806*467"/>
  <p:tag name="KSO_WM_TAG_VERSION" val="1.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4658</Words>
  <Application>WPS 演示</Application>
  <PresentationFormat>全屏显示(4:3)</PresentationFormat>
  <Paragraphs>710</Paragraphs>
  <Slides>32</Slides>
  <Notes>7</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34</vt:i4>
      </vt:variant>
      <vt:variant>
        <vt:lpstr>幻灯片标题</vt:lpstr>
      </vt:variant>
      <vt:variant>
        <vt:i4>32</vt:i4>
      </vt:variant>
    </vt:vector>
  </HeadingPairs>
  <TitlesOfParts>
    <vt:vector size="82" baseType="lpstr">
      <vt:lpstr>Arial</vt:lpstr>
      <vt:lpstr>宋体</vt:lpstr>
      <vt:lpstr>Wingdings</vt:lpstr>
      <vt:lpstr>微软雅黑</vt:lpstr>
      <vt:lpstr>Arial Unicode MS</vt:lpstr>
      <vt:lpstr>黑体</vt:lpstr>
      <vt:lpstr>Times New Roman</vt:lpstr>
      <vt:lpstr>楷体_GB2312</vt:lpstr>
      <vt:lpstr>新宋体</vt:lpstr>
      <vt:lpstr>Wingdings</vt:lpstr>
      <vt:lpstr>Calibri</vt:lpstr>
      <vt:lpstr>Arial Unicode MS</vt:lpstr>
      <vt:lpstr>Calibri Light</vt:lpstr>
      <vt:lpstr>等线 Light</vt:lpstr>
      <vt:lpstr>等线</vt:lpstr>
      <vt:lpstr>Office 主题</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Equation.KSEE3</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张莹莹</dc:creator>
  <cp:lastModifiedBy>曹华科</cp:lastModifiedBy>
  <cp:revision>691</cp:revision>
  <dcterms:created xsi:type="dcterms:W3CDTF">2015-04-08T03:08:00Z</dcterms:created>
  <dcterms:modified xsi:type="dcterms:W3CDTF">2019-06-02T14:54:18Z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